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62" r:id="rId3"/>
    <p:sldId id="284" r:id="rId4"/>
    <p:sldId id="282" r:id="rId5"/>
    <p:sldId id="274" r:id="rId6"/>
    <p:sldId id="268" r:id="rId7"/>
    <p:sldId id="287" r:id="rId8"/>
    <p:sldId id="263" r:id="rId9"/>
    <p:sldId id="281" r:id="rId10"/>
    <p:sldId id="272" r:id="rId11"/>
    <p:sldId id="285" r:id="rId12"/>
    <p:sldId id="271" r:id="rId13"/>
    <p:sldId id="264" r:id="rId14"/>
    <p:sldId id="273" r:id="rId15"/>
    <p:sldId id="278" r:id="rId16"/>
    <p:sldId id="286" r:id="rId17"/>
    <p:sldId id="288" r:id="rId18"/>
    <p:sldId id="275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SP" initials="S" lastIdx="1" clrIdx="0">
    <p:extLst>
      <p:ext uri="{19B8F6BF-5375-455C-9EA6-DF929625EA0E}">
        <p15:presenceInfo xmlns:p15="http://schemas.microsoft.com/office/powerpoint/2012/main" userId="SS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0000"/>
    <a:srgbClr val="66FF66"/>
    <a:srgbClr val="231ADD"/>
    <a:srgbClr val="5B9BD5"/>
    <a:srgbClr val="0E8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60" cy="498056"/>
          </a:xfrm>
          <a:prstGeom prst="rect">
            <a:avLst/>
          </a:prstGeom>
        </p:spPr>
        <p:txBody>
          <a:bodyPr vert="horz" lIns="91486" tIns="45744" rIns="91486" bIns="4574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3"/>
            <a:ext cx="2945660" cy="498056"/>
          </a:xfrm>
          <a:prstGeom prst="rect">
            <a:avLst/>
          </a:prstGeom>
        </p:spPr>
        <p:txBody>
          <a:bodyPr vert="horz" lIns="91486" tIns="45744" rIns="91486" bIns="45744" rtlCol="0"/>
          <a:lstStyle>
            <a:lvl1pPr algn="r">
              <a:defRPr sz="1200"/>
            </a:lvl1pPr>
          </a:lstStyle>
          <a:p>
            <a:fld id="{692F2B14-293C-4C74-9987-83BB21D1F970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4" rIns="91486" bIns="4574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86" tIns="45744" rIns="91486" bIns="4574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60" cy="498054"/>
          </a:xfrm>
          <a:prstGeom prst="rect">
            <a:avLst/>
          </a:prstGeom>
        </p:spPr>
        <p:txBody>
          <a:bodyPr vert="horz" lIns="91486" tIns="45744" rIns="91486" bIns="4574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60" cy="498054"/>
          </a:xfrm>
          <a:prstGeom prst="rect">
            <a:avLst/>
          </a:prstGeom>
        </p:spPr>
        <p:txBody>
          <a:bodyPr vert="horz" lIns="91486" tIns="45744" rIns="91486" bIns="45744" rtlCol="0" anchor="b"/>
          <a:lstStyle>
            <a:lvl1pPr algn="r">
              <a:defRPr sz="1200"/>
            </a:lvl1pPr>
          </a:lstStyle>
          <a:p>
            <a:fld id="{D61A3AE0-953B-4CAD-BBF4-0C12C5828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634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381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420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874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321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6774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473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845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157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42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15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577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424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777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826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F1FF-DC37-4B2E-BED7-442AE1A8B077}" type="datetime1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95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814E-2A17-48DE-8746-5C1482E6C109}" type="datetime1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73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B89E-F63D-4A46-8B70-872EAF3969FA}" type="datetime1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00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929F-95FE-42DF-8303-0FDAAABBBFB9}" type="datetime1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705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CD37-7420-45E9-A7CF-471E51E3A37C}" type="datetime1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26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4E00-BF79-48FA-B088-4E0852241CD4}" type="datetime1">
              <a:rPr lang="ru-RU" smtClean="0"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2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5D71-8AAA-48E5-902B-5B98A2C5F7A9}" type="datetime1">
              <a:rPr lang="ru-RU" smtClean="0"/>
              <a:t>22.04.2025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08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EBC7-B5F0-40CA-845A-25B4D276125C}" type="datetime1">
              <a:rPr lang="ru-RU" smtClean="0"/>
              <a:t>22.04.2025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92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0AC1-F9D8-4174-918C-E8FD20533212}" type="datetime1">
              <a:rPr lang="ru-RU" smtClean="0"/>
              <a:t>22.04.2025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29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2A77-46DE-446E-A200-5D412585DD23}" type="datetime1">
              <a:rPr lang="ru-RU" smtClean="0"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2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7134-2109-42D0-821E-E0A8B03AD229}" type="datetime1">
              <a:rPr lang="ru-RU" smtClean="0"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04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F8FE4-6A53-4D02-A0E5-B2A2EC6DC34A}" type="datetime1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5" y="0"/>
            <a:ext cx="9059810" cy="5204861"/>
          </a:xfrm>
          <a:prstGeom prst="rect">
            <a:avLst/>
          </a:prstGeom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5780782"/>
            <a:ext cx="348434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dirty="0"/>
              <a:t>Свидетельство о государственной аккредитации серия 90А01</a:t>
            </a:r>
          </a:p>
          <a:p>
            <a:pPr algn="ctr"/>
            <a:r>
              <a:rPr lang="ru-RU" altLang="ru-RU" sz="1600" dirty="0"/>
              <a:t>№ 0003333 от 03.07.2019 г.</a:t>
            </a:r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5967663" y="6026150"/>
            <a:ext cx="31763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dirty="0"/>
              <a:t>Лицензия серия 90Л01</a:t>
            </a:r>
          </a:p>
          <a:p>
            <a:pPr algn="ctr"/>
            <a:r>
              <a:rPr lang="ru-RU" altLang="ru-RU" sz="1600" dirty="0"/>
              <a:t>№ 0009017 от 18.02.2016 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6135" y="4127153"/>
            <a:ext cx="8431730" cy="1297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ru-RU" altLang="ru-RU" dirty="0">
                <a:ln>
                  <a:solidFill>
                    <a:schemeClr val="accent5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бюджетного образовательного учреждения высшего образования</a:t>
            </a:r>
          </a:p>
          <a:p>
            <a:pPr algn="ctr"/>
            <a:r>
              <a:rPr lang="ru-RU" altLang="ru-RU" sz="1600" dirty="0">
                <a:ln>
                  <a:solidFill>
                    <a:schemeClr val="accent5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altLang="ru-RU" b="1" dirty="0">
                <a:ln>
                  <a:solidFill>
                    <a:schemeClr val="accent5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Московский авиационный институт</a:t>
            </a:r>
            <a:endParaRPr lang="en-US" altLang="ru-RU" b="1" dirty="0">
              <a:ln>
                <a:solidFill>
                  <a:schemeClr val="accent5">
                    <a:lumMod val="75000"/>
                  </a:schemeClr>
                </a:solidFill>
              </a:ln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600" dirty="0">
                <a:ln>
                  <a:solidFill>
                    <a:schemeClr val="accent5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(национальный исследовательский университет)»</a:t>
            </a:r>
            <a:endParaRPr lang="ru-RU" dirty="0">
              <a:ln>
                <a:solidFill>
                  <a:schemeClr val="accent5">
                    <a:lumMod val="7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6758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ятиугольник 3">
            <a:extLst>
              <a:ext uri="{FF2B5EF4-FFF2-40B4-BE49-F238E27FC236}">
                <a16:creationId xmlns:a16="http://schemas.microsoft.com/office/drawing/2014/main" id="{260EA7CB-B7DA-4F35-9EEE-6EF2BED9138A}"/>
              </a:ext>
            </a:extLst>
          </p:cNvPr>
          <p:cNvSpPr/>
          <p:nvPr/>
        </p:nvSpPr>
        <p:spPr>
          <a:xfrm rot="6141504">
            <a:off x="7394380" y="2644642"/>
            <a:ext cx="2506717" cy="222406"/>
          </a:xfrm>
          <a:prstGeom prst="homePlate">
            <a:avLst/>
          </a:prstGeom>
          <a:solidFill>
            <a:srgbClr val="231AD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4448" y="51238"/>
            <a:ext cx="8147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Прием документов с 20 июня «Бюджетные места»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DC6338E-1ADD-4AC2-AE71-0B49EF5AFC8F}"/>
              </a:ext>
            </a:extLst>
          </p:cNvPr>
          <p:cNvSpPr txBox="1"/>
          <p:nvPr/>
        </p:nvSpPr>
        <p:spPr>
          <a:xfrm>
            <a:off x="2094039" y="6231293"/>
            <a:ext cx="2586603" cy="523220"/>
          </a:xfrm>
          <a:prstGeom prst="rect">
            <a:avLst/>
          </a:prstGeom>
          <a:noFill/>
          <a:ln w="19050">
            <a:solidFill>
              <a:srgbClr val="231AD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Завершение приёма документов по ЕГЭ до 12-00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495F84D-7733-4AE0-A4D0-2A4DA032862B}"/>
              </a:ext>
            </a:extLst>
          </p:cNvPr>
          <p:cNvSpPr txBox="1"/>
          <p:nvPr/>
        </p:nvSpPr>
        <p:spPr>
          <a:xfrm>
            <a:off x="3373023" y="5506897"/>
            <a:ext cx="2025386" cy="523220"/>
          </a:xfrm>
          <a:prstGeom prst="rect">
            <a:avLst/>
          </a:prstGeom>
          <a:noFill/>
          <a:ln w="19050">
            <a:solidFill>
              <a:srgbClr val="231AD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Публикация конкурсных списков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495F84D-7733-4AE0-A4D0-2A4DA032862B}"/>
              </a:ext>
            </a:extLst>
          </p:cNvPr>
          <p:cNvSpPr txBox="1"/>
          <p:nvPr/>
        </p:nvSpPr>
        <p:spPr>
          <a:xfrm>
            <a:off x="4545988" y="4767162"/>
            <a:ext cx="2926211" cy="523220"/>
          </a:xfrm>
          <a:prstGeom prst="rect">
            <a:avLst/>
          </a:prstGeom>
          <a:noFill/>
          <a:ln w="19050">
            <a:solidFill>
              <a:srgbClr val="231AD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Завершение представления </a:t>
            </a:r>
            <a:r>
              <a:rPr lang="ru-RU" sz="1400" b="1" u="sng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«согласия»</a:t>
            </a:r>
            <a:r>
              <a:rPr lang="ru-RU" sz="1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по квотам (до 12-00)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-366397" y="679437"/>
            <a:ext cx="10080000" cy="6030284"/>
            <a:chOff x="-366397" y="679437"/>
            <a:chExt cx="10080000" cy="6030284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3930235" y="679437"/>
              <a:ext cx="3556416" cy="760385"/>
              <a:chOff x="3930235" y="679437"/>
              <a:chExt cx="3556416" cy="760385"/>
            </a:xfrm>
          </p:grpSpPr>
          <p:sp>
            <p:nvSpPr>
              <p:cNvPr id="13" name="Овальная выноска 12"/>
              <p:cNvSpPr/>
              <p:nvPr/>
            </p:nvSpPr>
            <p:spPr>
              <a:xfrm>
                <a:off x="3930235" y="679437"/>
                <a:ext cx="3556416" cy="755210"/>
              </a:xfrm>
              <a:prstGeom prst="wedgeEllipseCallout">
                <a:avLst>
                  <a:gd name="adj1" fmla="val 78662"/>
                  <a:gd name="adj2" fmla="val 68806"/>
                </a:avLst>
              </a:prstGeom>
              <a:noFill/>
              <a:ln w="25400">
                <a:solidFill>
                  <a:srgbClr val="231A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ACE30DC-39EB-4249-B1AB-32345064EB54}"/>
                  </a:ext>
                </a:extLst>
              </p:cNvPr>
              <p:cNvSpPr txBox="1"/>
              <p:nvPr/>
            </p:nvSpPr>
            <p:spPr>
              <a:xfrm>
                <a:off x="4046208" y="701158"/>
                <a:ext cx="3425991" cy="7386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Завершение представления </a:t>
                </a:r>
                <a:r>
                  <a:rPr lang="ru-RU" sz="14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«согласия»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 </a:t>
                </a:r>
                <a:r>
                  <a:rPr lang="ru-RU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дозачисление</a:t>
                </a:r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(до 12-00)</a:t>
                </a:r>
              </a:p>
            </p:txBody>
          </p:sp>
        </p:grpSp>
        <p:grpSp>
          <p:nvGrpSpPr>
            <p:cNvPr id="42" name="Группа 41"/>
            <p:cNvGrpSpPr/>
            <p:nvPr/>
          </p:nvGrpSpPr>
          <p:grpSpPr>
            <a:xfrm>
              <a:off x="2156111" y="1504559"/>
              <a:ext cx="3556416" cy="689029"/>
              <a:chOff x="5607888" y="819456"/>
              <a:chExt cx="1804660" cy="689029"/>
            </a:xfrm>
          </p:grpSpPr>
          <p:sp>
            <p:nvSpPr>
              <p:cNvPr id="45" name="Овальная выноска 44"/>
              <p:cNvSpPr/>
              <p:nvPr/>
            </p:nvSpPr>
            <p:spPr>
              <a:xfrm>
                <a:off x="5607888" y="819456"/>
                <a:ext cx="1804660" cy="689029"/>
              </a:xfrm>
              <a:prstGeom prst="wedgeEllipseCallout">
                <a:avLst>
                  <a:gd name="adj1" fmla="val 70683"/>
                  <a:gd name="adj2" fmla="val 92770"/>
                </a:avLst>
              </a:prstGeom>
              <a:noFill/>
              <a:ln w="25400">
                <a:solidFill>
                  <a:srgbClr val="231A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ACE30DC-39EB-4249-B1AB-32345064EB54}"/>
                  </a:ext>
                </a:extLst>
              </p:cNvPr>
              <p:cNvSpPr txBox="1"/>
              <p:nvPr/>
            </p:nvSpPr>
            <p:spPr>
              <a:xfrm>
                <a:off x="5850730" y="902098"/>
                <a:ext cx="1311487" cy="5232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Приказ о зачислении</a:t>
                </a:r>
              </a:p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Общий конкурс</a:t>
                </a:r>
              </a:p>
            </p:txBody>
          </p:sp>
        </p:grpSp>
        <p:grpSp>
          <p:nvGrpSpPr>
            <p:cNvPr id="50" name="Группа 49"/>
            <p:cNvGrpSpPr/>
            <p:nvPr/>
          </p:nvGrpSpPr>
          <p:grpSpPr>
            <a:xfrm>
              <a:off x="746449" y="2223613"/>
              <a:ext cx="3859826" cy="832455"/>
              <a:chOff x="5110567" y="605643"/>
              <a:chExt cx="2301981" cy="832455"/>
            </a:xfrm>
          </p:grpSpPr>
          <p:sp>
            <p:nvSpPr>
              <p:cNvPr id="58" name="Овальная выноска 57"/>
              <p:cNvSpPr/>
              <p:nvPr/>
            </p:nvSpPr>
            <p:spPr>
              <a:xfrm>
                <a:off x="5110567" y="605643"/>
                <a:ext cx="2301981" cy="829027"/>
              </a:xfrm>
              <a:prstGeom prst="wedgeEllipseCallout">
                <a:avLst>
                  <a:gd name="adj1" fmla="val 67534"/>
                  <a:gd name="adj2" fmla="val 67545"/>
                </a:avLst>
              </a:prstGeom>
              <a:noFill/>
              <a:ln w="25400">
                <a:solidFill>
                  <a:srgbClr val="231A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ACE30DC-39EB-4249-B1AB-32345064EB54}"/>
                  </a:ext>
                </a:extLst>
              </p:cNvPr>
              <p:cNvSpPr txBox="1"/>
              <p:nvPr/>
            </p:nvSpPr>
            <p:spPr>
              <a:xfrm>
                <a:off x="5221284" y="699434"/>
                <a:ext cx="2030826" cy="7386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Завершение представления </a:t>
                </a:r>
                <a:r>
                  <a:rPr lang="ru-RU" sz="14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«согласия»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по общему конкурсу</a:t>
                </a:r>
              </a:p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(до 12-00)</a:t>
                </a:r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254834" y="3172653"/>
              <a:ext cx="3360841" cy="894763"/>
              <a:chOff x="5110567" y="679460"/>
              <a:chExt cx="2301981" cy="755210"/>
            </a:xfrm>
          </p:grpSpPr>
          <p:sp>
            <p:nvSpPr>
              <p:cNvPr id="61" name="Овальная выноска 60"/>
              <p:cNvSpPr/>
              <p:nvPr/>
            </p:nvSpPr>
            <p:spPr>
              <a:xfrm>
                <a:off x="5110567" y="679460"/>
                <a:ext cx="2301981" cy="755210"/>
              </a:xfrm>
              <a:prstGeom prst="wedgeEllipseCallout">
                <a:avLst>
                  <a:gd name="adj1" fmla="val 66037"/>
                  <a:gd name="adj2" fmla="val 43493"/>
                </a:avLst>
              </a:prstGeom>
              <a:noFill/>
              <a:ln w="25400">
                <a:solidFill>
                  <a:srgbClr val="231A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8ACE30DC-39EB-4249-B1AB-32345064EB54}"/>
                  </a:ext>
                </a:extLst>
              </p:cNvPr>
              <p:cNvSpPr txBox="1"/>
              <p:nvPr/>
            </p:nvSpPr>
            <p:spPr>
              <a:xfrm>
                <a:off x="5206335" y="848210"/>
                <a:ext cx="2030826" cy="44161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Приказ о зачислении поступающих по квотам</a:t>
                </a:r>
              </a:p>
            </p:txBody>
          </p:sp>
        </p:grpSp>
        <p:grpSp>
          <p:nvGrpSpPr>
            <p:cNvPr id="9" name="Группа 8"/>
            <p:cNvGrpSpPr/>
            <p:nvPr/>
          </p:nvGrpSpPr>
          <p:grpSpPr>
            <a:xfrm>
              <a:off x="-366397" y="1434647"/>
              <a:ext cx="10080000" cy="5275074"/>
              <a:chOff x="-366397" y="1434647"/>
              <a:chExt cx="10080000" cy="5275074"/>
            </a:xfrm>
          </p:grpSpPr>
          <p:sp>
            <p:nvSpPr>
              <p:cNvPr id="38" name="Пятиугольник 3">
                <a:extLst>
                  <a:ext uri="{FF2B5EF4-FFF2-40B4-BE49-F238E27FC236}">
                    <a16:creationId xmlns:a16="http://schemas.microsoft.com/office/drawing/2014/main" id="{CB878B03-FBE8-4AD2-9DFF-5A70ABB059AC}"/>
                  </a:ext>
                </a:extLst>
              </p:cNvPr>
              <p:cNvSpPr/>
              <p:nvPr/>
            </p:nvSpPr>
            <p:spPr>
              <a:xfrm rot="19800000">
                <a:off x="-366397" y="3929142"/>
                <a:ext cx="10080000" cy="216000"/>
              </a:xfrm>
              <a:prstGeom prst="homePlate">
                <a:avLst/>
              </a:prstGeom>
              <a:solidFill>
                <a:srgbClr val="231ADD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Овал 40">
                <a:extLst>
                  <a:ext uri="{FF2B5EF4-FFF2-40B4-BE49-F238E27FC236}">
                    <a16:creationId xmlns:a16="http://schemas.microsoft.com/office/drawing/2014/main" id="{207A4FF8-F260-4F81-98FB-DB82C3E4D662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424574" y="5629721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25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июля</a:t>
                </a:r>
              </a:p>
            </p:txBody>
          </p:sp>
          <p:sp>
            <p:nvSpPr>
              <p:cNvPr id="43" name="Овал 42">
                <a:extLst>
                  <a:ext uri="{FF2B5EF4-FFF2-40B4-BE49-F238E27FC236}">
                    <a16:creationId xmlns:a16="http://schemas.microsoft.com/office/drawing/2014/main" id="{054978A1-1423-4BED-84F6-0ED50484EDE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1637404" y="4929493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27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июля</a:t>
                </a:r>
              </a:p>
            </p:txBody>
          </p:sp>
          <p:sp>
            <p:nvSpPr>
              <p:cNvPr id="44" name="Овал 43">
                <a:extLst>
                  <a:ext uri="{FF2B5EF4-FFF2-40B4-BE49-F238E27FC236}">
                    <a16:creationId xmlns:a16="http://schemas.microsoft.com/office/drawing/2014/main" id="{E7EF0978-20C9-4E16-A43A-DB2B898B215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7717055" y="1434647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  <p:sp>
            <p:nvSpPr>
              <p:cNvPr id="49" name="Овал 48">
                <a:extLst>
                  <a:ext uri="{FF2B5EF4-FFF2-40B4-BE49-F238E27FC236}">
                    <a16:creationId xmlns:a16="http://schemas.microsoft.com/office/drawing/2014/main" id="{78132A5C-9655-4346-B564-4E55F4FCC85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6496386" y="2124159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6-7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  <p:sp>
            <p:nvSpPr>
              <p:cNvPr id="31" name="Овал 30">
                <a:extLst>
                  <a:ext uri="{FF2B5EF4-FFF2-40B4-BE49-F238E27FC236}">
                    <a16:creationId xmlns:a16="http://schemas.microsoft.com/office/drawing/2014/main" id="{862BA00C-40D6-4C7E-A0CA-3CF993F45E1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2850234" y="4229266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  <p:sp>
            <p:nvSpPr>
              <p:cNvPr id="47" name="Овал 46">
                <a:extLst>
                  <a:ext uri="{FF2B5EF4-FFF2-40B4-BE49-F238E27FC236}">
                    <a16:creationId xmlns:a16="http://schemas.microsoft.com/office/drawing/2014/main" id="{862BA00C-40D6-4C7E-A0CA-3CF993F45E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82317" y="2825102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  <p:sp>
            <p:nvSpPr>
              <p:cNvPr id="46" name="Овал 45">
                <a:extLst>
                  <a:ext uri="{FF2B5EF4-FFF2-40B4-BE49-F238E27FC236}">
                    <a16:creationId xmlns:a16="http://schemas.microsoft.com/office/drawing/2014/main" id="{DB0EBE20-DE2F-47A2-BFC6-99E873B5430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4068126" y="3534945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2-3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D968E23-47A1-452B-9309-DDA45AF45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10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01AF599D-E438-486C-B906-9437E9BB5142}"/>
              </a:ext>
            </a:extLst>
          </p:cNvPr>
          <p:cNvSpPr>
            <a:spLocks noChangeAspect="1"/>
          </p:cNvSpPr>
          <p:nvPr/>
        </p:nvSpPr>
        <p:spPr>
          <a:xfrm>
            <a:off x="7912595" y="2758003"/>
            <a:ext cx="1080000" cy="1080000"/>
          </a:xfrm>
          <a:prstGeom prst="ellipse">
            <a:avLst/>
          </a:prstGeom>
          <a:solidFill>
            <a:srgbClr val="0E86D2"/>
          </a:solidFill>
          <a:ln w="25400">
            <a:solidFill>
              <a:srgbClr val="231ADD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10-11</a:t>
            </a: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августа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8D03084-6604-4DB6-889C-2713DBC1968D}"/>
              </a:ext>
            </a:extLst>
          </p:cNvPr>
          <p:cNvSpPr txBox="1"/>
          <p:nvPr/>
        </p:nvSpPr>
        <p:spPr>
          <a:xfrm>
            <a:off x="6885521" y="4003961"/>
            <a:ext cx="1992675" cy="307777"/>
          </a:xfrm>
          <a:prstGeom prst="rect">
            <a:avLst/>
          </a:prstGeom>
          <a:noFill/>
          <a:ln w="19050">
            <a:solidFill>
              <a:srgbClr val="231AD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Приказ о зачислении</a:t>
            </a:r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324BA96D-C815-4896-9EB1-2ADEE9B63A77}"/>
              </a:ext>
            </a:extLst>
          </p:cNvPr>
          <p:cNvSpPr/>
          <p:nvPr/>
        </p:nvSpPr>
        <p:spPr>
          <a:xfrm>
            <a:off x="1517017" y="6404918"/>
            <a:ext cx="475074" cy="1759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: вправо 32">
            <a:extLst>
              <a:ext uri="{FF2B5EF4-FFF2-40B4-BE49-F238E27FC236}">
                <a16:creationId xmlns:a16="http://schemas.microsoft.com/office/drawing/2014/main" id="{E19FA945-F4A5-471E-97F8-E60868443EB8}"/>
              </a:ext>
            </a:extLst>
          </p:cNvPr>
          <p:cNvSpPr/>
          <p:nvPr/>
        </p:nvSpPr>
        <p:spPr>
          <a:xfrm>
            <a:off x="2806765" y="5680522"/>
            <a:ext cx="475074" cy="1759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: вправо 36">
            <a:extLst>
              <a:ext uri="{FF2B5EF4-FFF2-40B4-BE49-F238E27FC236}">
                <a16:creationId xmlns:a16="http://schemas.microsoft.com/office/drawing/2014/main" id="{FEEF9284-4736-4132-8395-80F68856B7CB}"/>
              </a:ext>
            </a:extLst>
          </p:cNvPr>
          <p:cNvSpPr/>
          <p:nvPr/>
        </p:nvSpPr>
        <p:spPr>
          <a:xfrm>
            <a:off x="3931815" y="4972936"/>
            <a:ext cx="475074" cy="1759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836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154" y="52119"/>
            <a:ext cx="401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Дополнительный прием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DC6338E-1ADD-4AC2-AE71-0B49EF5AFC8F}"/>
              </a:ext>
            </a:extLst>
          </p:cNvPr>
          <p:cNvSpPr txBox="1"/>
          <p:nvPr/>
        </p:nvSpPr>
        <p:spPr>
          <a:xfrm>
            <a:off x="2372335" y="6370103"/>
            <a:ext cx="2199665" cy="307777"/>
          </a:xfrm>
          <a:prstGeom prst="rect">
            <a:avLst/>
          </a:prstGeom>
          <a:noFill/>
          <a:ln w="19050">
            <a:solidFill>
              <a:srgbClr val="231AD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Дополнительный прием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495F84D-7733-4AE0-A4D0-2A4DA032862B}"/>
              </a:ext>
            </a:extLst>
          </p:cNvPr>
          <p:cNvSpPr txBox="1"/>
          <p:nvPr/>
        </p:nvSpPr>
        <p:spPr>
          <a:xfrm>
            <a:off x="3552723" y="5676848"/>
            <a:ext cx="3859825" cy="307777"/>
          </a:xfrm>
          <a:prstGeom prst="rect">
            <a:avLst/>
          </a:prstGeom>
          <a:noFill/>
          <a:ln w="19050">
            <a:solidFill>
              <a:srgbClr val="231AD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Завершение приёма документов (до 17-00)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495F84D-7733-4AE0-A4D0-2A4DA032862B}"/>
              </a:ext>
            </a:extLst>
          </p:cNvPr>
          <p:cNvSpPr txBox="1"/>
          <p:nvPr/>
        </p:nvSpPr>
        <p:spPr>
          <a:xfrm>
            <a:off x="4540065" y="4897230"/>
            <a:ext cx="2925182" cy="307777"/>
          </a:xfrm>
          <a:prstGeom prst="rect">
            <a:avLst/>
          </a:prstGeom>
          <a:noFill/>
          <a:ln w="19050">
            <a:solidFill>
              <a:srgbClr val="231AD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Публикация конкурсных списков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-366397" y="1071015"/>
            <a:ext cx="10080000" cy="5638706"/>
            <a:chOff x="-366397" y="1071015"/>
            <a:chExt cx="10080000" cy="5638706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5415074" y="1071015"/>
              <a:ext cx="2371776" cy="491749"/>
              <a:chOff x="5415074" y="1071015"/>
              <a:chExt cx="2371776" cy="491749"/>
            </a:xfrm>
          </p:grpSpPr>
          <p:sp>
            <p:nvSpPr>
              <p:cNvPr id="13" name="Овальная выноска 12"/>
              <p:cNvSpPr/>
              <p:nvPr/>
            </p:nvSpPr>
            <p:spPr>
              <a:xfrm>
                <a:off x="5415074" y="1071015"/>
                <a:ext cx="2301981" cy="491749"/>
              </a:xfrm>
              <a:prstGeom prst="wedgeEllipseCallout">
                <a:avLst>
                  <a:gd name="adj1" fmla="val 78662"/>
                  <a:gd name="adj2" fmla="val 68806"/>
                </a:avLst>
              </a:prstGeom>
              <a:noFill/>
              <a:ln w="25400">
                <a:solidFill>
                  <a:srgbClr val="231A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ACE30DC-39EB-4249-B1AB-32345064EB54}"/>
                  </a:ext>
                </a:extLst>
              </p:cNvPr>
              <p:cNvSpPr txBox="1"/>
              <p:nvPr/>
            </p:nvSpPr>
            <p:spPr>
              <a:xfrm>
                <a:off x="5471123" y="1143762"/>
                <a:ext cx="2315727" cy="33855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Приказ о 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зачислении</a:t>
                </a:r>
              </a:p>
            </p:txBody>
          </p:sp>
        </p:grpSp>
        <p:grpSp>
          <p:nvGrpSpPr>
            <p:cNvPr id="42" name="Группа 41"/>
            <p:cNvGrpSpPr/>
            <p:nvPr/>
          </p:nvGrpSpPr>
          <p:grpSpPr>
            <a:xfrm>
              <a:off x="1176048" y="1364563"/>
              <a:ext cx="4536479" cy="755210"/>
              <a:chOff x="5110567" y="679460"/>
              <a:chExt cx="2301981" cy="755210"/>
            </a:xfrm>
          </p:grpSpPr>
          <p:sp>
            <p:nvSpPr>
              <p:cNvPr id="45" name="Овальная выноска 44"/>
              <p:cNvSpPr/>
              <p:nvPr/>
            </p:nvSpPr>
            <p:spPr>
              <a:xfrm>
                <a:off x="5110567" y="679460"/>
                <a:ext cx="2301981" cy="755210"/>
              </a:xfrm>
              <a:prstGeom prst="wedgeEllipseCallout">
                <a:avLst>
                  <a:gd name="adj1" fmla="val 70683"/>
                  <a:gd name="adj2" fmla="val 92770"/>
                </a:avLst>
              </a:prstGeom>
              <a:noFill/>
              <a:ln w="25400">
                <a:solidFill>
                  <a:srgbClr val="231A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ACE30DC-39EB-4249-B1AB-32345064EB54}"/>
                  </a:ext>
                </a:extLst>
              </p:cNvPr>
              <p:cNvSpPr txBox="1"/>
              <p:nvPr/>
            </p:nvSpPr>
            <p:spPr>
              <a:xfrm>
                <a:off x="5218715" y="800688"/>
                <a:ext cx="2030826" cy="5232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Завершение представления </a:t>
                </a:r>
                <a:r>
                  <a:rPr lang="ru-RU" sz="14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«согласия»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 зачисление по конкурсу (до 12-00)</a:t>
                </a:r>
              </a:p>
            </p:txBody>
          </p:sp>
        </p:grpSp>
        <p:grpSp>
          <p:nvGrpSpPr>
            <p:cNvPr id="50" name="Группа 49"/>
            <p:cNvGrpSpPr/>
            <p:nvPr/>
          </p:nvGrpSpPr>
          <p:grpSpPr>
            <a:xfrm>
              <a:off x="746449" y="2297430"/>
              <a:ext cx="3859826" cy="755210"/>
              <a:chOff x="5110567" y="679460"/>
              <a:chExt cx="2301981" cy="755210"/>
            </a:xfrm>
          </p:grpSpPr>
          <p:sp>
            <p:nvSpPr>
              <p:cNvPr id="58" name="Овальная выноска 57"/>
              <p:cNvSpPr/>
              <p:nvPr/>
            </p:nvSpPr>
            <p:spPr>
              <a:xfrm>
                <a:off x="5110567" y="679460"/>
                <a:ext cx="2301981" cy="755210"/>
              </a:xfrm>
              <a:prstGeom prst="wedgeEllipseCallout">
                <a:avLst>
                  <a:gd name="adj1" fmla="val 67534"/>
                  <a:gd name="adj2" fmla="val 67545"/>
                </a:avLst>
              </a:prstGeom>
              <a:noFill/>
              <a:ln w="25400">
                <a:solidFill>
                  <a:srgbClr val="231A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ACE30DC-39EB-4249-B1AB-32345064EB54}"/>
                  </a:ext>
                </a:extLst>
              </p:cNvPr>
              <p:cNvSpPr txBox="1"/>
              <p:nvPr/>
            </p:nvSpPr>
            <p:spPr>
              <a:xfrm>
                <a:off x="5172132" y="931621"/>
                <a:ext cx="2030826" cy="30777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Приказ о зачислении по квотам</a:t>
                </a:r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254834" y="3172653"/>
              <a:ext cx="3360841" cy="894763"/>
              <a:chOff x="5110567" y="679460"/>
              <a:chExt cx="2301981" cy="755210"/>
            </a:xfrm>
          </p:grpSpPr>
          <p:sp>
            <p:nvSpPr>
              <p:cNvPr id="61" name="Овальная выноска 60"/>
              <p:cNvSpPr/>
              <p:nvPr/>
            </p:nvSpPr>
            <p:spPr>
              <a:xfrm>
                <a:off x="5110567" y="679460"/>
                <a:ext cx="2301981" cy="755210"/>
              </a:xfrm>
              <a:prstGeom prst="wedgeEllipseCallout">
                <a:avLst>
                  <a:gd name="adj1" fmla="val 66037"/>
                  <a:gd name="adj2" fmla="val 43493"/>
                </a:avLst>
              </a:prstGeom>
              <a:noFill/>
              <a:ln w="25400">
                <a:solidFill>
                  <a:srgbClr val="231A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8ACE30DC-39EB-4249-B1AB-32345064EB54}"/>
                  </a:ext>
                </a:extLst>
              </p:cNvPr>
              <p:cNvSpPr txBox="1"/>
              <p:nvPr/>
            </p:nvSpPr>
            <p:spPr>
              <a:xfrm>
                <a:off x="5246144" y="765285"/>
                <a:ext cx="2030826" cy="62345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Завершение представления </a:t>
                </a:r>
                <a:r>
                  <a:rPr lang="ru-RU" sz="14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«согласия»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 зачисление по квотам (до 12-00)</a:t>
                </a:r>
              </a:p>
            </p:txBody>
          </p:sp>
        </p:grpSp>
        <p:grpSp>
          <p:nvGrpSpPr>
            <p:cNvPr id="9" name="Группа 8"/>
            <p:cNvGrpSpPr/>
            <p:nvPr/>
          </p:nvGrpSpPr>
          <p:grpSpPr>
            <a:xfrm>
              <a:off x="-366397" y="1434647"/>
              <a:ext cx="10080000" cy="5275074"/>
              <a:chOff x="-366397" y="1434647"/>
              <a:chExt cx="10080000" cy="5275074"/>
            </a:xfrm>
          </p:grpSpPr>
          <p:sp>
            <p:nvSpPr>
              <p:cNvPr id="38" name="Пятиугольник 3">
                <a:extLst>
                  <a:ext uri="{FF2B5EF4-FFF2-40B4-BE49-F238E27FC236}">
                    <a16:creationId xmlns:a16="http://schemas.microsoft.com/office/drawing/2014/main" id="{CB878B03-FBE8-4AD2-9DFF-5A70ABB059AC}"/>
                  </a:ext>
                </a:extLst>
              </p:cNvPr>
              <p:cNvSpPr/>
              <p:nvPr/>
            </p:nvSpPr>
            <p:spPr>
              <a:xfrm rot="19800000">
                <a:off x="-366397" y="3929142"/>
                <a:ext cx="10080000" cy="216000"/>
              </a:xfrm>
              <a:prstGeom prst="homePlate">
                <a:avLst/>
              </a:prstGeom>
              <a:solidFill>
                <a:srgbClr val="231ADD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Овал 40">
                <a:extLst>
                  <a:ext uri="{FF2B5EF4-FFF2-40B4-BE49-F238E27FC236}">
                    <a16:creationId xmlns:a16="http://schemas.microsoft.com/office/drawing/2014/main" id="{207A4FF8-F260-4F81-98FB-DB82C3E4D662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424574" y="5629721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  <p:sp>
            <p:nvSpPr>
              <p:cNvPr id="43" name="Овал 42">
                <a:extLst>
                  <a:ext uri="{FF2B5EF4-FFF2-40B4-BE49-F238E27FC236}">
                    <a16:creationId xmlns:a16="http://schemas.microsoft.com/office/drawing/2014/main" id="{054978A1-1423-4BED-84F6-0ED50484EDE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1637404" y="4929493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21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  <p:sp>
            <p:nvSpPr>
              <p:cNvPr id="44" name="Овал 43">
                <a:extLst>
                  <a:ext uri="{FF2B5EF4-FFF2-40B4-BE49-F238E27FC236}">
                    <a16:creationId xmlns:a16="http://schemas.microsoft.com/office/drawing/2014/main" id="{E7EF0978-20C9-4E16-A43A-DB2B898B215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7717055" y="1434647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29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  <p:sp>
            <p:nvSpPr>
              <p:cNvPr id="49" name="Овал 48">
                <a:extLst>
                  <a:ext uri="{FF2B5EF4-FFF2-40B4-BE49-F238E27FC236}">
                    <a16:creationId xmlns:a16="http://schemas.microsoft.com/office/drawing/2014/main" id="{78132A5C-9655-4346-B564-4E55F4FCC85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6496386" y="2124159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28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  <p:sp>
            <p:nvSpPr>
              <p:cNvPr id="31" name="Овал 30">
                <a:extLst>
                  <a:ext uri="{FF2B5EF4-FFF2-40B4-BE49-F238E27FC236}">
                    <a16:creationId xmlns:a16="http://schemas.microsoft.com/office/drawing/2014/main" id="{862BA00C-40D6-4C7E-A0CA-3CF993F45E1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2850234" y="4229266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22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  <p:sp>
            <p:nvSpPr>
              <p:cNvPr id="47" name="Овал 46">
                <a:extLst>
                  <a:ext uri="{FF2B5EF4-FFF2-40B4-BE49-F238E27FC236}">
                    <a16:creationId xmlns:a16="http://schemas.microsoft.com/office/drawing/2014/main" id="{862BA00C-40D6-4C7E-A0CA-3CF993F45E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82317" y="2825102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26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  <p:sp>
            <p:nvSpPr>
              <p:cNvPr id="46" name="Овал 45">
                <a:extLst>
                  <a:ext uri="{FF2B5EF4-FFF2-40B4-BE49-F238E27FC236}">
                    <a16:creationId xmlns:a16="http://schemas.microsoft.com/office/drawing/2014/main" id="{DB0EBE20-DE2F-47A2-BFC6-99E873B5430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4068126" y="3534945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25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D968E23-47A1-452B-9309-DDA45AF45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11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трелка: вправо 28">
            <a:extLst>
              <a:ext uri="{FF2B5EF4-FFF2-40B4-BE49-F238E27FC236}">
                <a16:creationId xmlns:a16="http://schemas.microsoft.com/office/drawing/2014/main" id="{2E85991A-07FC-4E21-8D1C-C13D7615339F}"/>
              </a:ext>
            </a:extLst>
          </p:cNvPr>
          <p:cNvSpPr/>
          <p:nvPr/>
        </p:nvSpPr>
        <p:spPr>
          <a:xfrm>
            <a:off x="1637404" y="6422121"/>
            <a:ext cx="475074" cy="1759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: вправо 29">
            <a:extLst>
              <a:ext uri="{FF2B5EF4-FFF2-40B4-BE49-F238E27FC236}">
                <a16:creationId xmlns:a16="http://schemas.microsoft.com/office/drawing/2014/main" id="{3AD86D9C-A3E0-4734-893E-5E9E4B9B6EAE}"/>
              </a:ext>
            </a:extLst>
          </p:cNvPr>
          <p:cNvSpPr/>
          <p:nvPr/>
        </p:nvSpPr>
        <p:spPr>
          <a:xfrm>
            <a:off x="2844705" y="5751700"/>
            <a:ext cx="475074" cy="1759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: вправо 32">
            <a:extLst>
              <a:ext uri="{FF2B5EF4-FFF2-40B4-BE49-F238E27FC236}">
                <a16:creationId xmlns:a16="http://schemas.microsoft.com/office/drawing/2014/main" id="{413BCE19-25B2-4680-923E-CC6A3B014B27}"/>
              </a:ext>
            </a:extLst>
          </p:cNvPr>
          <p:cNvSpPr/>
          <p:nvPr/>
        </p:nvSpPr>
        <p:spPr>
          <a:xfrm>
            <a:off x="3947346" y="4966370"/>
            <a:ext cx="475074" cy="1759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7FBAFA-EBF2-4CD7-893E-3AA28EC27884}"/>
              </a:ext>
            </a:extLst>
          </p:cNvPr>
          <p:cNvSpPr txBox="1"/>
          <p:nvPr/>
        </p:nvSpPr>
        <p:spPr>
          <a:xfrm>
            <a:off x="1637404" y="478640"/>
            <a:ext cx="6293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При наличии незаполненных бюджетных мест</a:t>
            </a:r>
          </a:p>
        </p:txBody>
      </p:sp>
    </p:spTree>
    <p:extLst>
      <p:ext uri="{BB962C8B-B14F-4D97-AF65-F5344CB8AC3E}">
        <p14:creationId xmlns:p14="http://schemas.microsoft.com/office/powerpoint/2010/main" val="3665724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0408" y="765730"/>
            <a:ext cx="602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Прием документов «Платные места»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C8B9F996-B493-4F9B-8B72-00949CEB96BD}"/>
              </a:ext>
            </a:extLst>
          </p:cNvPr>
          <p:cNvGrpSpPr/>
          <p:nvPr/>
        </p:nvGrpSpPr>
        <p:grpSpPr>
          <a:xfrm>
            <a:off x="429338" y="2107294"/>
            <a:ext cx="8285325" cy="2840546"/>
            <a:chOff x="429338" y="772270"/>
            <a:chExt cx="8285325" cy="2840546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ACE30DC-39EB-4249-B1AB-32345064EB54}"/>
                </a:ext>
              </a:extLst>
            </p:cNvPr>
            <p:cNvSpPr txBox="1"/>
            <p:nvPr/>
          </p:nvSpPr>
          <p:spPr>
            <a:xfrm>
              <a:off x="6564658" y="883048"/>
              <a:ext cx="2150005" cy="307777"/>
            </a:xfrm>
            <a:prstGeom prst="rect">
              <a:avLst/>
            </a:prstGeom>
            <a:noFill/>
            <a:ln w="19050">
              <a:solidFill>
                <a:srgbClr val="231ADD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Приказ о зачислении</a:t>
              </a:r>
            </a:p>
          </p:txBody>
        </p:sp>
        <p:grpSp>
          <p:nvGrpSpPr>
            <p:cNvPr id="30" name="Группа 29"/>
            <p:cNvGrpSpPr/>
            <p:nvPr/>
          </p:nvGrpSpPr>
          <p:grpSpPr>
            <a:xfrm>
              <a:off x="429338" y="772270"/>
              <a:ext cx="8145267" cy="2840546"/>
              <a:chOff x="429338" y="772270"/>
              <a:chExt cx="8145267" cy="2840546"/>
            </a:xfrm>
          </p:grpSpPr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DC6338E-1ADD-4AC2-AE71-0B49EF5AFC8F}"/>
                  </a:ext>
                </a:extLst>
              </p:cNvPr>
              <p:cNvSpPr txBox="1"/>
              <p:nvPr/>
            </p:nvSpPr>
            <p:spPr>
              <a:xfrm>
                <a:off x="429338" y="3089596"/>
                <a:ext cx="2150005" cy="523220"/>
              </a:xfrm>
              <a:prstGeom prst="rect">
                <a:avLst/>
              </a:prstGeom>
              <a:noFill/>
              <a:ln w="19050">
                <a:solidFill>
                  <a:srgbClr val="231AD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Начало приёма документов</a:t>
                </a:r>
              </a:p>
            </p:txBody>
          </p:sp>
          <p:cxnSp>
            <p:nvCxnSpPr>
              <p:cNvPr id="54" name="Прямая соединительная линия 53">
                <a:extLst>
                  <a:ext uri="{FF2B5EF4-FFF2-40B4-BE49-F238E27FC236}">
                    <a16:creationId xmlns:a16="http://schemas.microsoft.com/office/drawing/2014/main" id="{E0FCF65E-07BC-46CF-9FD5-782868856943}"/>
                  </a:ext>
                </a:extLst>
              </p:cNvPr>
              <p:cNvCxnSpPr>
                <a:stCxn id="41" idx="4"/>
                <a:endCxn id="51" idx="0"/>
              </p:cNvCxnSpPr>
              <p:nvPr/>
            </p:nvCxnSpPr>
            <p:spPr>
              <a:xfrm>
                <a:off x="1504341" y="2787932"/>
                <a:ext cx="0" cy="301664"/>
              </a:xfrm>
              <a:prstGeom prst="line">
                <a:avLst/>
              </a:prstGeom>
              <a:ln w="19050">
                <a:solidFill>
                  <a:srgbClr val="231AD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5DF343E-2EA9-430D-A4AE-361D15CEB587}"/>
                  </a:ext>
                </a:extLst>
              </p:cNvPr>
              <p:cNvSpPr txBox="1"/>
              <p:nvPr/>
            </p:nvSpPr>
            <p:spPr>
              <a:xfrm>
                <a:off x="4688109" y="3089400"/>
                <a:ext cx="2835444" cy="523220"/>
              </a:xfrm>
              <a:prstGeom prst="rect">
                <a:avLst/>
              </a:prstGeom>
              <a:noFill/>
              <a:ln w="19050">
                <a:solidFill>
                  <a:srgbClr val="231AD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завершения вступительных испытаний</a:t>
                </a:r>
              </a:p>
            </p:txBody>
          </p:sp>
          <p:cxnSp>
            <p:nvCxnSpPr>
              <p:cNvPr id="56" name="Прямая соединительная линия 55">
                <a:extLst>
                  <a:ext uri="{FF2B5EF4-FFF2-40B4-BE49-F238E27FC236}">
                    <a16:creationId xmlns:a16="http://schemas.microsoft.com/office/drawing/2014/main" id="{78B2A38D-7F5E-40DD-99A1-756EF16CFD6B}"/>
                  </a:ext>
                </a:extLst>
              </p:cNvPr>
              <p:cNvCxnSpPr>
                <a:stCxn id="49" idx="4"/>
                <a:endCxn id="53" idx="0"/>
              </p:cNvCxnSpPr>
              <p:nvPr/>
            </p:nvCxnSpPr>
            <p:spPr>
              <a:xfrm>
                <a:off x="6105831" y="2787932"/>
                <a:ext cx="0" cy="301468"/>
              </a:xfrm>
              <a:prstGeom prst="line">
                <a:avLst/>
              </a:prstGeom>
              <a:ln w="19050">
                <a:solidFill>
                  <a:srgbClr val="231AD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495F84D-7733-4AE0-A4D0-2A4DA032862B}"/>
                  </a:ext>
                </a:extLst>
              </p:cNvPr>
              <p:cNvSpPr txBox="1"/>
              <p:nvPr/>
            </p:nvSpPr>
            <p:spPr>
              <a:xfrm>
                <a:off x="429338" y="772270"/>
                <a:ext cx="2647691" cy="523220"/>
              </a:xfrm>
              <a:prstGeom prst="rect">
                <a:avLst/>
              </a:prstGeom>
              <a:noFill/>
              <a:ln w="19050">
                <a:solidFill>
                  <a:srgbClr val="231AD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Завершение приёма документов (12-00)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9" name="Прямая соединительная линия 28">
                <a:extLst>
                  <a:ext uri="{FF2B5EF4-FFF2-40B4-BE49-F238E27FC236}">
                    <a16:creationId xmlns:a16="http://schemas.microsoft.com/office/drawing/2014/main" id="{6E188BA8-A00E-472D-A387-4D99398B4336}"/>
                  </a:ext>
                </a:extLst>
              </p:cNvPr>
              <p:cNvCxnSpPr>
                <a:cxnSpLocks/>
                <a:stCxn id="43" idx="1"/>
                <a:endCxn id="27" idx="2"/>
              </p:cNvCxnSpPr>
              <p:nvPr/>
            </p:nvCxnSpPr>
            <p:spPr>
              <a:xfrm flipH="1" flipV="1">
                <a:off x="1753184" y="1295490"/>
                <a:ext cx="903149" cy="570604"/>
              </a:xfrm>
              <a:prstGeom prst="line">
                <a:avLst/>
              </a:prstGeom>
              <a:ln w="19050">
                <a:solidFill>
                  <a:srgbClr val="231AD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>
                <a:extLst>
                  <a:ext uri="{FF2B5EF4-FFF2-40B4-BE49-F238E27FC236}">
                    <a16:creationId xmlns:a16="http://schemas.microsoft.com/office/drawing/2014/main" id="{F9A1F8A7-5FE9-4D17-8E83-592723183F1A}"/>
                  </a:ext>
                </a:extLst>
              </p:cNvPr>
              <p:cNvCxnSpPr>
                <a:stCxn id="44" idx="0"/>
                <a:endCxn id="32" idx="2"/>
              </p:cNvCxnSpPr>
              <p:nvPr/>
            </p:nvCxnSpPr>
            <p:spPr>
              <a:xfrm flipV="1">
                <a:off x="7639661" y="1190825"/>
                <a:ext cx="0" cy="517107"/>
              </a:xfrm>
              <a:prstGeom prst="line">
                <a:avLst/>
              </a:prstGeom>
              <a:ln w="19050">
                <a:solidFill>
                  <a:srgbClr val="231AD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Группа 12"/>
              <p:cNvGrpSpPr/>
              <p:nvPr/>
            </p:nvGrpSpPr>
            <p:grpSpPr>
              <a:xfrm>
                <a:off x="654605" y="1707932"/>
                <a:ext cx="7920000" cy="1080000"/>
                <a:chOff x="654605" y="1707932"/>
                <a:chExt cx="7920000" cy="1080000"/>
              </a:xfrm>
            </p:grpSpPr>
            <p:sp>
              <p:nvSpPr>
                <p:cNvPr id="38" name="Пятиугольник 3">
                  <a:extLst>
                    <a:ext uri="{FF2B5EF4-FFF2-40B4-BE49-F238E27FC236}">
                      <a16:creationId xmlns:a16="http://schemas.microsoft.com/office/drawing/2014/main" id="{CB878B03-FBE8-4AD2-9DFF-5A70ABB059AC}"/>
                    </a:ext>
                  </a:extLst>
                </p:cNvPr>
                <p:cNvSpPr/>
                <p:nvPr/>
              </p:nvSpPr>
              <p:spPr>
                <a:xfrm>
                  <a:off x="654605" y="2139932"/>
                  <a:ext cx="7920000" cy="216000"/>
                </a:xfrm>
                <a:prstGeom prst="homePlate">
                  <a:avLst/>
                </a:prstGeom>
                <a:solidFill>
                  <a:srgbClr val="231ADD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1" name="Овал 40">
                  <a:extLst>
                    <a:ext uri="{FF2B5EF4-FFF2-40B4-BE49-F238E27FC236}">
                      <a16:creationId xmlns:a16="http://schemas.microsoft.com/office/drawing/2014/main" id="{207A4FF8-F260-4F81-98FB-DB82C3E4D66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64341" y="1707932"/>
                  <a:ext cx="1080000" cy="1080000"/>
                </a:xfrm>
                <a:prstGeom prst="ellipse">
                  <a:avLst/>
                </a:prstGeom>
                <a:solidFill>
                  <a:srgbClr val="0E86D2"/>
                </a:solidFill>
                <a:ln w="25400">
                  <a:solidFill>
                    <a:srgbClr val="231ADD"/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normAutofit/>
                </a:bodyPr>
                <a:lstStyle/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20</a:t>
                  </a:r>
                </a:p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июня</a:t>
                  </a:r>
                </a:p>
              </p:txBody>
            </p:sp>
            <p:sp>
              <p:nvSpPr>
                <p:cNvPr id="49" name="Овал 48">
                  <a:extLst>
                    <a:ext uri="{FF2B5EF4-FFF2-40B4-BE49-F238E27FC236}">
                      <a16:creationId xmlns:a16="http://schemas.microsoft.com/office/drawing/2014/main" id="{78132A5C-9655-4346-B564-4E55F4FCC85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565831" y="1707932"/>
                  <a:ext cx="1080000" cy="1080000"/>
                </a:xfrm>
                <a:prstGeom prst="ellipse">
                  <a:avLst/>
                </a:prstGeom>
                <a:solidFill>
                  <a:srgbClr val="0E86D2"/>
                </a:solidFill>
                <a:ln w="25400">
                  <a:solidFill>
                    <a:srgbClr val="231ADD"/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normAutofit/>
                </a:bodyPr>
                <a:lstStyle/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22</a:t>
                  </a:r>
                </a:p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августа</a:t>
                  </a:r>
                </a:p>
              </p:txBody>
            </p:sp>
            <p:sp>
              <p:nvSpPr>
                <p:cNvPr id="43" name="Овал 42">
                  <a:extLst>
                    <a:ext uri="{FF2B5EF4-FFF2-40B4-BE49-F238E27FC236}">
                      <a16:creationId xmlns:a16="http://schemas.microsoft.com/office/drawing/2014/main" id="{054978A1-1423-4BED-84F6-0ED50484EDE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498171" y="1707932"/>
                  <a:ext cx="1080000" cy="1080000"/>
                </a:xfrm>
                <a:prstGeom prst="ellipse">
                  <a:avLst/>
                </a:prstGeom>
                <a:solidFill>
                  <a:srgbClr val="0E86D2"/>
                </a:solidFill>
                <a:ln w="25400">
                  <a:solidFill>
                    <a:srgbClr val="231ADD"/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normAutofit/>
                </a:bodyPr>
                <a:lstStyle/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15</a:t>
                  </a:r>
                </a:p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августа</a:t>
                  </a:r>
                </a:p>
              </p:txBody>
            </p:sp>
            <p:sp>
              <p:nvSpPr>
                <p:cNvPr id="44" name="Овал 43">
                  <a:extLst>
                    <a:ext uri="{FF2B5EF4-FFF2-40B4-BE49-F238E27FC236}">
                      <a16:creationId xmlns:a16="http://schemas.microsoft.com/office/drawing/2014/main" id="{E7EF0978-20C9-4E16-A43A-DB2B898B215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099661" y="1707932"/>
                  <a:ext cx="1080000" cy="1080000"/>
                </a:xfrm>
                <a:prstGeom prst="ellipse">
                  <a:avLst/>
                </a:prstGeom>
                <a:solidFill>
                  <a:srgbClr val="0E86D2"/>
                </a:solidFill>
                <a:ln w="25400">
                  <a:solidFill>
                    <a:srgbClr val="231ADD"/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normAutofit/>
                </a:bodyPr>
                <a:lstStyle/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25</a:t>
                  </a:r>
                </a:p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августа</a:t>
                  </a:r>
                </a:p>
              </p:txBody>
            </p:sp>
            <p:sp>
              <p:nvSpPr>
                <p:cNvPr id="23" name="Овал 22">
                  <a:extLst>
                    <a:ext uri="{FF2B5EF4-FFF2-40B4-BE49-F238E27FC236}">
                      <a16:creationId xmlns:a16="http://schemas.microsoft.com/office/drawing/2014/main" id="{054978A1-1423-4BED-84F6-0ED50484EDE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032001" y="1707932"/>
                  <a:ext cx="1080000" cy="1080000"/>
                </a:xfrm>
                <a:prstGeom prst="ellipse">
                  <a:avLst/>
                </a:prstGeom>
                <a:solidFill>
                  <a:srgbClr val="0E86D2"/>
                </a:solidFill>
                <a:ln w="25400">
                  <a:solidFill>
                    <a:srgbClr val="231ADD"/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normAutofit/>
                </a:bodyPr>
                <a:lstStyle/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16</a:t>
                  </a:r>
                </a:p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августа</a:t>
                  </a:r>
                </a:p>
              </p:txBody>
            </p:sp>
          </p:grp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95F84D-7733-4AE0-A4D0-2A4DA032862B}"/>
                  </a:ext>
                </a:extLst>
              </p:cNvPr>
              <p:cNvSpPr txBox="1"/>
              <p:nvPr/>
            </p:nvSpPr>
            <p:spPr>
              <a:xfrm>
                <a:off x="3837086" y="772270"/>
                <a:ext cx="2150005" cy="523220"/>
              </a:xfrm>
              <a:prstGeom prst="rect">
                <a:avLst/>
              </a:prstGeom>
              <a:noFill/>
              <a:ln w="19050">
                <a:solidFill>
                  <a:srgbClr val="231AD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Публикация конкурсных списков</a:t>
                </a:r>
              </a:p>
            </p:txBody>
          </p:sp>
          <p:cxnSp>
            <p:nvCxnSpPr>
              <p:cNvPr id="25" name="Прямая соединительная линия 24">
                <a:extLst>
                  <a:ext uri="{FF2B5EF4-FFF2-40B4-BE49-F238E27FC236}">
                    <a16:creationId xmlns:a16="http://schemas.microsoft.com/office/drawing/2014/main" id="{6E188BA8-A00E-472D-A387-4D99398B4336}"/>
                  </a:ext>
                </a:extLst>
              </p:cNvPr>
              <p:cNvCxnSpPr>
                <a:stCxn id="23" idx="0"/>
                <a:endCxn id="24" idx="2"/>
              </p:cNvCxnSpPr>
              <p:nvPr/>
            </p:nvCxnSpPr>
            <p:spPr>
              <a:xfrm flipV="1">
                <a:off x="4572001" y="1295490"/>
                <a:ext cx="340088" cy="412442"/>
              </a:xfrm>
              <a:prstGeom prst="line">
                <a:avLst/>
              </a:prstGeom>
              <a:ln w="19050">
                <a:solidFill>
                  <a:srgbClr val="231AD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6EAEC4-62DF-4EC2-8750-3D5846D4A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12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233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255" y="298389"/>
            <a:ext cx="87974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МАИ абитуриент подает одно заявление на бюджетные места и платные места, с указанием приоритетов зачисления.</a:t>
            </a:r>
          </a:p>
          <a:p>
            <a:pPr indent="361950" algn="just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выбрать не более 5 направлений подготовки одновременно.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2734" y="1425876"/>
            <a:ext cx="78545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ПРИМЕР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E6FB569-E328-4A89-B056-D68427CCE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364ECD5B-8249-47D3-94A3-F9C3BC2BFA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783949"/>
              </p:ext>
            </p:extLst>
          </p:nvPr>
        </p:nvGraphicFramePr>
        <p:xfrm>
          <a:off x="990000" y="1887541"/>
          <a:ext cx="7164000" cy="37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81381782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Приоритет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Направления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Примечание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 и вычислительная техника – МАИ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Бюджетное место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 и вычислительная техника – Филиал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Бюджетное место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Двигатели летательных аппаратов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</a:t>
                      </a:r>
                    </a:p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Филиал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Бюджетное место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Материаловедение и технологии материалов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Филиал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Бюджетное место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 и вычислительная техника – Филиал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Платное место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807171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E372FEA-9150-4729-BCB9-8D700B2D06D8}"/>
              </a:ext>
            </a:extLst>
          </p:cNvPr>
          <p:cNvSpPr/>
          <p:nvPr/>
        </p:nvSpPr>
        <p:spPr>
          <a:xfrm>
            <a:off x="802984" y="5775891"/>
            <a:ext cx="72364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Важно: До 25 июля можно менять приоритеты (до 12-00)</a:t>
            </a:r>
          </a:p>
        </p:txBody>
      </p:sp>
    </p:spTree>
    <p:extLst>
      <p:ext uri="{BB962C8B-B14F-4D97-AF65-F5344CB8AC3E}">
        <p14:creationId xmlns:p14="http://schemas.microsoft.com/office/powerpoint/2010/main" val="1963846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7887" y="81674"/>
            <a:ext cx="5928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Пример зачисления по приоритетам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699121"/>
              </p:ext>
            </p:extLst>
          </p:nvPr>
        </p:nvGraphicFramePr>
        <p:xfrm>
          <a:off x="90676" y="2137735"/>
          <a:ext cx="2982600" cy="4631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83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Приоритет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597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 и вычислительная техника – МАИ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597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 и вычислительная техника – Филиал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30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Двигатели летательных аппаратов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Филиал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730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Материаловедение и технологии материалов - Филиал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8276644"/>
                  </a:ext>
                </a:extLst>
              </a:tr>
              <a:tr h="88730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 и вычислительная техника – Филиал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платное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652853"/>
                  </a:ext>
                </a:extLst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389711"/>
              </p:ext>
            </p:extLst>
          </p:nvPr>
        </p:nvGraphicFramePr>
        <p:xfrm>
          <a:off x="3868607" y="2119629"/>
          <a:ext cx="5040000" cy="4445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7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7482">
                  <a:extLst>
                    <a:ext uri="{9D8B030D-6E8A-4147-A177-3AD203B41FA5}">
                      <a16:colId xmlns:a16="http://schemas.microsoft.com/office/drawing/2014/main" val="376371217"/>
                    </a:ext>
                  </a:extLst>
                </a:gridCol>
              </a:tblGrid>
              <a:tr h="6565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Приоритет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Проходной балл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654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 и вычислительная техника – МАИ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265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 и вычислительная техника – Филиал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02208678"/>
                  </a:ext>
                </a:extLst>
              </a:tr>
              <a:tr h="949507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Двигатели летательных аппаратов - Филиал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9507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Материаловедение и технологии материалов - Филиал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1118692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 rot="16200000">
            <a:off x="2957154" y="4078667"/>
            <a:ext cx="907309" cy="4573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D19C81-DF1C-4742-ADAF-AC5C0475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4780" y="6492875"/>
            <a:ext cx="2057400" cy="365125"/>
          </a:xfrm>
        </p:spPr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1902078" y="570179"/>
            <a:ext cx="5339844" cy="106094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ru-RU" sz="2400" b="1" dirty="0"/>
              <a:t>Петров Петр Петрович </a:t>
            </a:r>
            <a:r>
              <a:rPr lang="ru-RU" sz="2000" b="1" dirty="0"/>
              <a:t>– </a:t>
            </a:r>
            <a:r>
              <a:rPr lang="ru-RU" sz="2800" b="1" dirty="0">
                <a:solidFill>
                  <a:schemeClr val="bg1"/>
                </a:solidFill>
              </a:rPr>
              <a:t>263 балла</a:t>
            </a:r>
          </a:p>
          <a:p>
            <a:pPr marL="0" lvl="2" algn="ctr"/>
            <a:r>
              <a:rPr lang="ru-RU" sz="2400" b="1" dirty="0"/>
              <a:t>Иванов Иван Иванович </a:t>
            </a:r>
            <a:r>
              <a:rPr lang="ru-RU" sz="2000" b="1" dirty="0"/>
              <a:t>– </a:t>
            </a:r>
            <a:r>
              <a:rPr lang="ru-RU" sz="2800" b="1" dirty="0">
                <a:solidFill>
                  <a:schemeClr val="bg1"/>
                </a:solidFill>
              </a:rPr>
              <a:t>201 балл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B774885-2C50-49A6-B220-C3661A162537}"/>
              </a:ext>
            </a:extLst>
          </p:cNvPr>
          <p:cNvSpPr/>
          <p:nvPr/>
        </p:nvSpPr>
        <p:spPr>
          <a:xfrm>
            <a:off x="137103" y="1607129"/>
            <a:ext cx="4663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В Заявлении  5 приоритетов:</a:t>
            </a:r>
          </a:p>
        </p:txBody>
      </p:sp>
    </p:spTree>
    <p:extLst>
      <p:ext uri="{BB962C8B-B14F-4D97-AF65-F5344CB8AC3E}">
        <p14:creationId xmlns:p14="http://schemas.microsoft.com/office/powerpoint/2010/main" val="706375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D19C81-DF1C-4742-ADAF-AC5C0475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46DB6402-83D0-4504-8E58-7C3E0AF14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473930"/>
              </p:ext>
            </p:extLst>
          </p:nvPr>
        </p:nvGraphicFramePr>
        <p:xfrm>
          <a:off x="201938" y="1083486"/>
          <a:ext cx="7056001" cy="5296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501">
                  <a:extLst>
                    <a:ext uri="{9D8B030D-6E8A-4147-A177-3AD203B41FA5}">
                      <a16:colId xmlns:a16="http://schemas.microsoft.com/office/drawing/2014/main" val="2203048207"/>
                    </a:ext>
                  </a:extLst>
                </a:gridCol>
                <a:gridCol w="597529">
                  <a:extLst>
                    <a:ext uri="{9D8B030D-6E8A-4147-A177-3AD203B41FA5}">
                      <a16:colId xmlns:a16="http://schemas.microsoft.com/office/drawing/2014/main" val="1252674368"/>
                    </a:ext>
                  </a:extLst>
                </a:gridCol>
                <a:gridCol w="1106774">
                  <a:extLst>
                    <a:ext uri="{9D8B030D-6E8A-4147-A177-3AD203B41FA5}">
                      <a16:colId xmlns:a16="http://schemas.microsoft.com/office/drawing/2014/main" val="7195273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63939031"/>
                    </a:ext>
                  </a:extLst>
                </a:gridCol>
                <a:gridCol w="950614">
                  <a:extLst>
                    <a:ext uri="{9D8B030D-6E8A-4147-A177-3AD203B41FA5}">
                      <a16:colId xmlns:a16="http://schemas.microsoft.com/office/drawing/2014/main" val="3612206056"/>
                    </a:ext>
                  </a:extLst>
                </a:gridCol>
                <a:gridCol w="1590470">
                  <a:extLst>
                    <a:ext uri="{9D8B030D-6E8A-4147-A177-3AD203B41FA5}">
                      <a16:colId xmlns:a16="http://schemas.microsoft.com/office/drawing/2014/main" val="459544969"/>
                    </a:ext>
                  </a:extLst>
                </a:gridCol>
              </a:tblGrid>
              <a:tr h="5772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 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абитуриента</a:t>
                      </a: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баллов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Подано согласие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Приоритет</a:t>
                      </a:r>
                      <a:endParaRPr lang="ru-RU"/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Основной приоритет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Проходной приоритет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kern="1200" cap="all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Электронное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6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kern="1200" cap="all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Петров П.П.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kern="1200" cap="all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Бумажное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cap="all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Электронное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2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4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6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cap="all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Электронное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cap="all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Бумажное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4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cap="all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Электронное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cap="all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Электронное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4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cap="all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Бумажное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26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cap="all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Электронное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4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cap="all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Электронное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26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cap="all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Бумажное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/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940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 •   •   •   •   •   •   •   •   •   •   •   •   •   •   •   •   •   •   •   •   •   •   •   •   •   •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Иванов И.И.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Электронное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5971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Бумажное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1 </a:t>
                      </a:r>
                      <a:endParaRPr lang="ru-RU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94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Электронное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044F0B4-F599-43D8-B5C8-716B73D1AF5F}"/>
              </a:ext>
            </a:extLst>
          </p:cNvPr>
          <p:cNvSpPr/>
          <p:nvPr/>
        </p:nvSpPr>
        <p:spPr>
          <a:xfrm>
            <a:off x="1" y="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Пример конкурсного списка по направлению ИВТ</a:t>
            </a: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на 5 августа  10-00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D1742A-127A-4B20-9593-03714FFF0E98}"/>
              </a:ext>
            </a:extLst>
          </p:cNvPr>
          <p:cNvSpPr txBox="1"/>
          <p:nvPr/>
        </p:nvSpPr>
        <p:spPr>
          <a:xfrm>
            <a:off x="7115763" y="1679058"/>
            <a:ext cx="1942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претендующих на основные конкурсные места: </a:t>
            </a:r>
            <a:r>
              <a:rPr lang="ru-RU" b="1" u="sng" dirty="0">
                <a:solidFill>
                  <a:srgbClr val="0E8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мест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E7AE28B9-A145-48BA-A25A-E00FCF52757D}"/>
              </a:ext>
            </a:extLst>
          </p:cNvPr>
          <p:cNvGrpSpPr/>
          <p:nvPr/>
        </p:nvGrpSpPr>
        <p:grpSpPr>
          <a:xfrm>
            <a:off x="6213557" y="1659112"/>
            <a:ext cx="2301793" cy="3764344"/>
            <a:chOff x="6337004" y="1021730"/>
            <a:chExt cx="2301793" cy="3764344"/>
          </a:xfrm>
        </p:grpSpPr>
        <p:sp>
          <p:nvSpPr>
            <p:cNvPr id="15" name="Двойные фигурные скобки 14">
              <a:extLst>
                <a:ext uri="{FF2B5EF4-FFF2-40B4-BE49-F238E27FC236}">
                  <a16:creationId xmlns:a16="http://schemas.microsoft.com/office/drawing/2014/main" id="{31711506-F204-400C-AFEE-130E6DDDD41C}"/>
                </a:ext>
              </a:extLst>
            </p:cNvPr>
            <p:cNvSpPr/>
            <p:nvPr/>
          </p:nvSpPr>
          <p:spPr>
            <a:xfrm>
              <a:off x="6337004" y="1021730"/>
              <a:ext cx="459782" cy="3764344"/>
            </a:xfrm>
            <a:prstGeom prst="bracePair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7" name="Группа 16">
              <a:extLst>
                <a:ext uri="{FF2B5EF4-FFF2-40B4-BE49-F238E27FC236}">
                  <a16:creationId xmlns:a16="http://schemas.microsoft.com/office/drawing/2014/main" id="{B96AE509-F3A2-4C1A-A58F-2BBDDF711BC1}"/>
                </a:ext>
              </a:extLst>
            </p:cNvPr>
            <p:cNvGrpSpPr/>
            <p:nvPr/>
          </p:nvGrpSpPr>
          <p:grpSpPr>
            <a:xfrm>
              <a:off x="7111415" y="2585324"/>
              <a:ext cx="1527382" cy="915554"/>
              <a:chOff x="7111415" y="2585324"/>
              <a:chExt cx="1527382" cy="915554"/>
            </a:xfrm>
          </p:grpSpPr>
          <p:sp>
            <p:nvSpPr>
              <p:cNvPr id="18" name="Выноска со стрелкой влево 7">
                <a:extLst>
                  <a:ext uri="{FF2B5EF4-FFF2-40B4-BE49-F238E27FC236}">
                    <a16:creationId xmlns:a16="http://schemas.microsoft.com/office/drawing/2014/main" id="{B0F59283-989F-478F-80E8-B34117A1C174}"/>
                  </a:ext>
                </a:extLst>
              </p:cNvPr>
              <p:cNvSpPr/>
              <p:nvPr/>
            </p:nvSpPr>
            <p:spPr>
              <a:xfrm>
                <a:off x="7111415" y="2585324"/>
                <a:ext cx="1527382" cy="915554"/>
              </a:xfrm>
              <a:prstGeom prst="leftArrowCallout">
                <a:avLst>
                  <a:gd name="adj1" fmla="val 4819"/>
                  <a:gd name="adj2" fmla="val 4818"/>
                  <a:gd name="adj3" fmla="val 13564"/>
                  <a:gd name="adj4" fmla="val 70359"/>
                </a:avLst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6E75BE3-BE5B-4A26-B54A-9475951CD1ED}"/>
                  </a:ext>
                </a:extLst>
              </p:cNvPr>
              <p:cNvSpPr txBox="1"/>
              <p:nvPr/>
            </p:nvSpPr>
            <p:spPr>
              <a:xfrm>
                <a:off x="7670875" y="2846974"/>
                <a:ext cx="9300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>
                    <a:solidFill>
                      <a:srgbClr val="0E86D2"/>
                    </a:solidFill>
                  </a:rPr>
                  <a:t>11 мест</a:t>
                </a:r>
              </a:p>
            </p:txBody>
          </p:sp>
        </p:grpSp>
      </p:grpSp>
      <p:sp>
        <p:nvSpPr>
          <p:cNvPr id="20" name="Стрелка вправо 2">
            <a:extLst>
              <a:ext uri="{FF2B5EF4-FFF2-40B4-BE49-F238E27FC236}">
                <a16:creationId xmlns:a16="http://schemas.microsoft.com/office/drawing/2014/main" id="{31866BE0-BFD4-428C-A1B7-276246633738}"/>
              </a:ext>
            </a:extLst>
          </p:cNvPr>
          <p:cNvSpPr/>
          <p:nvPr/>
        </p:nvSpPr>
        <p:spPr>
          <a:xfrm>
            <a:off x="336005" y="5059326"/>
            <a:ext cx="7344170" cy="357187"/>
          </a:xfrm>
          <a:prstGeom prst="rightArrow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E716E7A-ABAD-42E1-BFC8-549159D0CA15}"/>
              </a:ext>
            </a:extLst>
          </p:cNvPr>
          <p:cNvSpPr txBox="1"/>
          <p:nvPr/>
        </p:nvSpPr>
        <p:spPr>
          <a:xfrm>
            <a:off x="7560986" y="4827990"/>
            <a:ext cx="1381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Проходной балл</a:t>
            </a:r>
          </a:p>
        </p:txBody>
      </p:sp>
      <p:sp>
        <p:nvSpPr>
          <p:cNvPr id="23" name="Стрелка вправо 2">
            <a:extLst>
              <a:ext uri="{FF2B5EF4-FFF2-40B4-BE49-F238E27FC236}">
                <a16:creationId xmlns:a16="http://schemas.microsoft.com/office/drawing/2014/main" id="{743C40C6-5A7D-4C69-8830-E3DB3C2DBABD}"/>
              </a:ext>
            </a:extLst>
          </p:cNvPr>
          <p:cNvSpPr/>
          <p:nvPr/>
        </p:nvSpPr>
        <p:spPr>
          <a:xfrm>
            <a:off x="219457" y="5473737"/>
            <a:ext cx="7344170" cy="376239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D5A338B-389A-4A41-ACFF-DF0D5C7B1964}"/>
              </a:ext>
            </a:extLst>
          </p:cNvPr>
          <p:cNvSpPr txBox="1"/>
          <p:nvPr/>
        </p:nvSpPr>
        <p:spPr>
          <a:xfrm>
            <a:off x="7547428" y="5430399"/>
            <a:ext cx="1507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Зачислен на ДЛА</a:t>
            </a:r>
          </a:p>
        </p:txBody>
      </p:sp>
    </p:spTree>
    <p:extLst>
      <p:ext uri="{BB962C8B-B14F-4D97-AF65-F5344CB8AC3E}">
        <p14:creationId xmlns:p14="http://schemas.microsoft.com/office/powerpoint/2010/main" val="1748573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D19C81-DF1C-4742-ADAF-AC5C0475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044F0B4-F599-43D8-B5C8-716B73D1AF5F}"/>
              </a:ext>
            </a:extLst>
          </p:cNvPr>
          <p:cNvSpPr/>
          <p:nvPr/>
        </p:nvSpPr>
        <p:spPr>
          <a:xfrm>
            <a:off x="1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Подача и отзыв «согласия» на зачисление</a:t>
            </a:r>
          </a:p>
        </p:txBody>
      </p:sp>
      <p:sp>
        <p:nvSpPr>
          <p:cNvPr id="25" name="Блок-схема: альтернативный процесс 24">
            <a:extLst>
              <a:ext uri="{FF2B5EF4-FFF2-40B4-BE49-F238E27FC236}">
                <a16:creationId xmlns:a16="http://schemas.microsoft.com/office/drawing/2014/main" id="{94383126-45B3-4C57-9751-95F3BDB6AA92}"/>
              </a:ext>
            </a:extLst>
          </p:cNvPr>
          <p:cNvSpPr/>
          <p:nvPr/>
        </p:nvSpPr>
        <p:spPr>
          <a:xfrm>
            <a:off x="2101913" y="523220"/>
            <a:ext cx="1891324" cy="106094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ru-RU" sz="2400" b="1" dirty="0">
                <a:solidFill>
                  <a:schemeClr val="bg1"/>
                </a:solidFill>
              </a:rPr>
              <a:t>На портале Е П Г У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6" name="Блок-схема: альтернативный процесс 25">
            <a:extLst>
              <a:ext uri="{FF2B5EF4-FFF2-40B4-BE49-F238E27FC236}">
                <a16:creationId xmlns:a16="http://schemas.microsoft.com/office/drawing/2014/main" id="{228C6B86-DC66-453D-A198-2E9CB115FBAA}"/>
              </a:ext>
            </a:extLst>
          </p:cNvPr>
          <p:cNvSpPr/>
          <p:nvPr/>
        </p:nvSpPr>
        <p:spPr>
          <a:xfrm>
            <a:off x="5856925" y="523220"/>
            <a:ext cx="2354568" cy="143708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ru-RU" sz="2400" b="1" dirty="0">
                <a:solidFill>
                  <a:schemeClr val="bg1"/>
                </a:solidFill>
              </a:rPr>
              <a:t>Лично</a:t>
            </a:r>
          </a:p>
          <a:p>
            <a:pPr marL="0" lvl="2" algn="ctr"/>
            <a:r>
              <a:rPr lang="ru-RU" sz="2400" b="1" dirty="0">
                <a:solidFill>
                  <a:schemeClr val="bg1"/>
                </a:solidFill>
              </a:rPr>
              <a:t>в МАИ</a:t>
            </a:r>
            <a:r>
              <a:rPr lang="en-US" sz="2400" b="1" dirty="0">
                <a:solidFill>
                  <a:schemeClr val="bg1"/>
                </a:solidFill>
              </a:rPr>
              <a:t> (</a:t>
            </a:r>
            <a:r>
              <a:rPr lang="ru-RU" sz="2400" b="1" dirty="0">
                <a:solidFill>
                  <a:schemeClr val="bg1"/>
                </a:solidFill>
              </a:rPr>
              <a:t>головной ВУЗ</a:t>
            </a:r>
            <a:r>
              <a:rPr lang="en-US" sz="2400" b="1" dirty="0">
                <a:solidFill>
                  <a:schemeClr val="bg1"/>
                </a:solidFill>
              </a:rPr>
              <a:t>)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3EA9F5-46A3-43E0-A234-8A8ED2D15BCC}"/>
              </a:ext>
            </a:extLst>
          </p:cNvPr>
          <p:cNvSpPr txBox="1"/>
          <p:nvPr/>
        </p:nvSpPr>
        <p:spPr>
          <a:xfrm>
            <a:off x="271603" y="1766016"/>
            <a:ext cx="5269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Важно: можно менять «согласие» из одного ВУЗа в другой не чаще, чем 1 раз в 2 часа до 5 августа до 12-00 (пример: отозвал 5 августа «согласие» из МИСИС в 10-10 и подал в МАИ, вернуть «согласие» в МИСИС не сможет)</a:t>
            </a:r>
          </a:p>
        </p:txBody>
      </p:sp>
      <p:sp>
        <p:nvSpPr>
          <p:cNvPr id="3" name="Стрелка: вправо 2">
            <a:extLst>
              <a:ext uri="{FF2B5EF4-FFF2-40B4-BE49-F238E27FC236}">
                <a16:creationId xmlns:a16="http://schemas.microsoft.com/office/drawing/2014/main" id="{E3537DE6-6766-4339-9E60-73B313B94CE1}"/>
              </a:ext>
            </a:extLst>
          </p:cNvPr>
          <p:cNvSpPr/>
          <p:nvPr/>
        </p:nvSpPr>
        <p:spPr>
          <a:xfrm rot="8270065">
            <a:off x="1810693" y="1584165"/>
            <a:ext cx="321727" cy="3080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756E51E-4DFE-44F4-A587-491315889E0E}"/>
              </a:ext>
            </a:extLst>
          </p:cNvPr>
          <p:cNvSpPr/>
          <p:nvPr/>
        </p:nvSpPr>
        <p:spPr>
          <a:xfrm>
            <a:off x="271603" y="4699143"/>
            <a:ext cx="84740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если зачисленный абитуриент хочет отозвать «согласие», то ему необходимо отказаться от зачисления одновременно с отзывом «согласия».</a:t>
            </a:r>
          </a:p>
        </p:txBody>
      </p:sp>
    </p:spTree>
    <p:extLst>
      <p:ext uri="{BB962C8B-B14F-4D97-AF65-F5344CB8AC3E}">
        <p14:creationId xmlns:p14="http://schemas.microsoft.com/office/powerpoint/2010/main" val="2797527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D19C81-DF1C-4742-ADAF-AC5C0475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044F0B4-F599-43D8-B5C8-716B73D1AF5F}"/>
              </a:ext>
            </a:extLst>
          </p:cNvPr>
          <p:cNvSpPr/>
          <p:nvPr/>
        </p:nvSpPr>
        <p:spPr>
          <a:xfrm>
            <a:off x="1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Подача и отзыв «согласия» на зачисление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D6D1C42-EE75-4B36-B81B-B61BDC53F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432" y="883336"/>
            <a:ext cx="799713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4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</a:t>
            </a:r>
          </a:p>
          <a:p>
            <a:pPr lvl="0" indent="0" algn="just"/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Поставленная поступающим на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ЕПГУ отметка 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согласии на зачисление, считается недействительной, если ВУЗ внес в ФИС приема информацию о заявлении о согласии на зачисление, поданное в ВУЗ лично либо направленно через почту.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26515D6-57AD-43D6-80BE-D118A8C11F84}"/>
              </a:ext>
            </a:extLst>
          </p:cNvPr>
          <p:cNvSpPr/>
          <p:nvPr/>
        </p:nvSpPr>
        <p:spPr>
          <a:xfrm>
            <a:off x="944623" y="360116"/>
            <a:ext cx="6803679" cy="896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4025" algn="ctr">
              <a:lnSpc>
                <a:spcPct val="143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 постановления Правительства РФ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5575" marR="149225" indent="-6350" algn="ctr">
              <a:lnSpc>
                <a:spcPct val="107000"/>
              </a:lnSpc>
              <a:spcAft>
                <a:spcPts val="71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29 ноября 2024 г. N 1668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C4F2A3C-8769-4909-A188-1B29351DBCE6}"/>
              </a:ext>
            </a:extLst>
          </p:cNvPr>
          <p:cNvSpPr/>
          <p:nvPr/>
        </p:nvSpPr>
        <p:spPr>
          <a:xfrm>
            <a:off x="556276" y="3429000"/>
            <a:ext cx="781913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94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если поступающий, подавший согласие на зачисление в МАИ, хочет подать согласие в другой ВУЗ, то ему необходимо отозвать поданное согласие.</a:t>
            </a:r>
          </a:p>
          <a:p>
            <a:pPr algn="just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Важно: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Отзывается согласие тем же способом что и подается. Нельзя подать «бумажное» согласие, а потом отозвать его на ЕПГУ.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0E5B8B-7AC4-4D2E-A616-CDA4895C5F13}"/>
              </a:ext>
            </a:extLst>
          </p:cNvPr>
          <p:cNvSpPr txBox="1"/>
          <p:nvPr/>
        </p:nvSpPr>
        <p:spPr>
          <a:xfrm>
            <a:off x="2671420" y="3204676"/>
            <a:ext cx="335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Из правил приема МАИ</a:t>
            </a:r>
          </a:p>
        </p:txBody>
      </p:sp>
    </p:spTree>
    <p:extLst>
      <p:ext uri="{BB962C8B-B14F-4D97-AF65-F5344CB8AC3E}">
        <p14:creationId xmlns:p14="http://schemas.microsoft.com/office/powerpoint/2010/main" val="380368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CF85CDC-1E7A-5393-CD4E-B253F8BEA9B6}"/>
              </a:ext>
            </a:extLst>
          </p:cNvPr>
          <p:cNvSpPr/>
          <p:nvPr/>
        </p:nvSpPr>
        <p:spPr>
          <a:xfrm>
            <a:off x="601265" y="338840"/>
            <a:ext cx="79414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70C0"/>
                </a:solidFill>
              </a:rPr>
              <a:t>Обучение на военной кафедре: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2C18C54-4CF0-0D6C-B546-3D727DD7F5B5}"/>
              </a:ext>
            </a:extLst>
          </p:cNvPr>
          <p:cNvSpPr/>
          <p:nvPr/>
        </p:nvSpPr>
        <p:spPr>
          <a:xfrm>
            <a:off x="670322" y="1587675"/>
            <a:ext cx="78724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altLang="ru-RU" sz="3600" b="1" u="sng" dirty="0">
                <a:latin typeface="Times New Roman" pitchFamily="18" charset="0"/>
              </a:rPr>
              <a:t>По программе сержантов запаса:</a:t>
            </a:r>
          </a:p>
          <a:p>
            <a:pPr algn="just">
              <a:buFontTx/>
              <a:buChar char="•"/>
              <a:defRPr/>
            </a:pPr>
            <a:r>
              <a:rPr lang="ru-RU" altLang="ru-RU" sz="3600" dirty="0">
                <a:latin typeface="Times New Roman" pitchFamily="18" charset="0"/>
              </a:rPr>
              <a:t> Отбор на 1-ом курсе (медкомиссия + профотбор, нормативы по физ. подготовки, успеваемость)</a:t>
            </a:r>
          </a:p>
          <a:p>
            <a:pPr algn="just">
              <a:buFontTx/>
              <a:buChar char="•"/>
              <a:defRPr/>
            </a:pPr>
            <a:r>
              <a:rPr lang="ru-RU" altLang="ru-RU" sz="3600" dirty="0">
                <a:latin typeface="Times New Roman" pitchFamily="18" charset="0"/>
              </a:rPr>
              <a:t> Обучение 1 день в неделю со 2-го по 3-й курс</a:t>
            </a:r>
          </a:p>
          <a:p>
            <a:pPr algn="just">
              <a:buFontTx/>
              <a:buChar char="•"/>
              <a:defRPr/>
            </a:pPr>
            <a:r>
              <a:rPr lang="ru-RU" altLang="ru-RU" sz="3600" dirty="0">
                <a:latin typeface="Times New Roman" pitchFamily="18" charset="0"/>
              </a:rPr>
              <a:t> После завершения обучения – военные сборы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804A0D6-A42B-4165-BE83-174D0188F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36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950" y="23982"/>
            <a:ext cx="555209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Контрольные цифры приема 2025</a:t>
            </a:r>
            <a:endParaRPr lang="en-US" sz="2800" b="1" dirty="0">
              <a:solidFill>
                <a:srgbClr val="0070C0"/>
              </a:solidFill>
            </a:endParaRP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(очная форма)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105181"/>
              </p:ext>
            </p:extLst>
          </p:nvPr>
        </p:nvGraphicFramePr>
        <p:xfrm>
          <a:off x="233999" y="1102579"/>
          <a:ext cx="8676000" cy="54569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2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47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896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№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Направление подготовки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Количество бюджетных /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платных</a:t>
                      </a: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мест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Вступительные испытания и их приоритетность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17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Информатика и вычислительная техника</a:t>
                      </a:r>
                      <a:endParaRPr lang="ru-RU" sz="2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11 / 19</a:t>
                      </a:r>
                      <a:endParaRPr lang="ru-RU" sz="3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rowSpan="4">
                  <a:txBody>
                    <a:bodyPr/>
                    <a:lstStyle/>
                    <a:p>
                      <a:pPr marL="90488" marR="304800" lvl="0" indent="180975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85950" algn="l"/>
                        </a:tabLs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marL="90488" marR="304800" lvl="0" indent="180975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85950" algn="l"/>
                        </a:tabLs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Физика или информатика</a:t>
                      </a:r>
                    </a:p>
                    <a:p>
                      <a:pPr marL="90488" marR="304800" lvl="0" indent="180975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1885950" algn="l"/>
                        </a:tabLst>
                        <a:defRPr/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17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Двигатели летательных аппаратов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15 / </a:t>
                      </a:r>
                      <a:r>
                        <a:rPr lang="en-US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  <a:endParaRPr lang="ru-RU" sz="3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vMerge="1">
                  <a:txBody>
                    <a:bodyPr/>
                    <a:lstStyle/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17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Материаловедение и технологии материалов</a:t>
                      </a:r>
                      <a:endParaRPr lang="ru-RU" sz="2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22 / 5</a:t>
                      </a:r>
                      <a:endParaRPr lang="ru-RU" sz="3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vMerge="1">
                  <a:txBody>
                    <a:bodyPr/>
                    <a:lstStyle/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17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Автоматизация технологических процессов </a:t>
                      </a:r>
                      <a:endParaRPr lang="ru-RU" sz="2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 / 20</a:t>
                      </a:r>
                      <a:endParaRPr lang="ru-RU" sz="3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vMerge="1">
                  <a:txBody>
                    <a:bodyPr/>
                    <a:lstStyle/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632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Менеджмент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 / 25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marL="90488" marR="304800" lvl="0" indent="180975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85950" algn="l"/>
                        </a:tabLs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marL="90488" marR="304800" lvl="0" indent="180975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85950" algn="l"/>
                        </a:tabLs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Обществознание или информатика</a:t>
                      </a:r>
                    </a:p>
                    <a:p>
                      <a:pPr marL="90488" marR="304800" lvl="0" indent="180975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1885950" algn="l"/>
                        </a:tabLst>
                        <a:defRPr/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52D35A-099E-4E7B-AE3E-35C49C055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21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5064" y="243740"/>
            <a:ext cx="641387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Отдельная и особая квоты приема 2025</a:t>
            </a: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(очная форма)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004233"/>
              </p:ext>
            </p:extLst>
          </p:nvPr>
        </p:nvGraphicFramePr>
        <p:xfrm>
          <a:off x="420986" y="1692361"/>
          <a:ext cx="8302028" cy="3314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7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5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431">
                  <a:extLst>
                    <a:ext uri="{9D8B030D-6E8A-4147-A177-3AD203B41FA5}">
                      <a16:colId xmlns:a16="http://schemas.microsoft.com/office/drawing/2014/main" val="1442934342"/>
                    </a:ext>
                  </a:extLst>
                </a:gridCol>
                <a:gridCol w="1330861">
                  <a:extLst>
                    <a:ext uri="{9D8B030D-6E8A-4147-A177-3AD203B41FA5}">
                      <a16:colId xmlns:a16="http://schemas.microsoft.com/office/drawing/2014/main" val="2260548839"/>
                    </a:ext>
                  </a:extLst>
                </a:gridCol>
              </a:tblGrid>
              <a:tr h="423672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подготовки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бюджетных мест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 том числе из общего количества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4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Особая квота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Отдельная квота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3512769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Информатика и вычислительная техника</a:t>
                      </a:r>
                      <a:endParaRPr lang="ru-RU" sz="20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Двигатели летательных аппаратов</a:t>
                      </a:r>
                      <a:endParaRPr lang="ru-RU" sz="20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Материаловедение и технологии материалов</a:t>
                      </a:r>
                      <a:endParaRPr lang="ru-RU" sz="20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22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52D35A-099E-4E7B-AE3E-35C49C055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5A0AD4-6F95-43CA-83C1-2B77BAEF99E5}"/>
              </a:ext>
            </a:extLst>
          </p:cNvPr>
          <p:cNvSpPr txBox="1"/>
          <p:nvPr/>
        </p:nvSpPr>
        <p:spPr>
          <a:xfrm>
            <a:off x="222059" y="4969253"/>
            <a:ext cx="86998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Важно.</a:t>
            </a:r>
          </a:p>
          <a:p>
            <a:pPr algn="just"/>
            <a:r>
              <a:rPr lang="ru-RU" sz="3200" dirty="0"/>
              <a:t>Возможно перераспределение мест между квотами внутри одного направления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147741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644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Детализированная квота целевого обучения</a:t>
            </a: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на 2025/26 уч. год (очное обучение)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4B2402-7B72-438F-8316-1EA136A88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10">
            <a:extLst>
              <a:ext uri="{FF2B5EF4-FFF2-40B4-BE49-F238E27FC236}">
                <a16:creationId xmlns:a16="http://schemas.microsoft.com/office/drawing/2014/main" id="{34BA49DC-BDFE-40ED-A0AA-A92EE7696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761115"/>
              </p:ext>
            </p:extLst>
          </p:nvPr>
        </p:nvGraphicFramePr>
        <p:xfrm>
          <a:off x="293541" y="1349351"/>
          <a:ext cx="8560748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6764">
                  <a:extLst>
                    <a:ext uri="{9D8B030D-6E8A-4147-A177-3AD203B41FA5}">
                      <a16:colId xmlns:a16="http://schemas.microsoft.com/office/drawing/2014/main" val="1683289647"/>
                    </a:ext>
                  </a:extLst>
                </a:gridCol>
                <a:gridCol w="953921">
                  <a:extLst>
                    <a:ext uri="{9D8B030D-6E8A-4147-A177-3AD203B41FA5}">
                      <a16:colId xmlns:a16="http://schemas.microsoft.com/office/drawing/2014/main" val="3604458390"/>
                    </a:ext>
                  </a:extLst>
                </a:gridCol>
                <a:gridCol w="778598">
                  <a:extLst>
                    <a:ext uri="{9D8B030D-6E8A-4147-A177-3AD203B41FA5}">
                      <a16:colId xmlns:a16="http://schemas.microsoft.com/office/drawing/2014/main" val="1032203602"/>
                    </a:ext>
                  </a:extLst>
                </a:gridCol>
                <a:gridCol w="1611517">
                  <a:extLst>
                    <a:ext uri="{9D8B030D-6E8A-4147-A177-3AD203B41FA5}">
                      <a16:colId xmlns:a16="http://schemas.microsoft.com/office/drawing/2014/main" val="3205570453"/>
                    </a:ext>
                  </a:extLst>
                </a:gridCol>
                <a:gridCol w="2869948">
                  <a:extLst>
                    <a:ext uri="{9D8B030D-6E8A-4147-A177-3AD203B41FA5}">
                      <a16:colId xmlns:a16="http://schemas.microsoft.com/office/drawing/2014/main" val="3685045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</a:rPr>
                        <a:t>Направление подготовки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</a:rPr>
                        <a:t>Целевая квота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/>
                        </a:rPr>
                        <a:t>Детал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</a:rPr>
                        <a:t>. квота 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</a:rPr>
                        <a:t>Заказчик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Контакты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88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</a:rPr>
                        <a:t>09.03.01 Информатика и вычислительная техника</a:t>
                      </a:r>
                      <a:endParaRPr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</a:rPr>
                        <a:t>АО «СМК»</a:t>
                      </a:r>
                      <a:endParaRPr lang="ru-RU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noProof="0" dirty="0">
                          <a:solidFill>
                            <a:schemeClr val="dk1"/>
                          </a:solidFill>
                          <a:effectLst/>
                        </a:rPr>
                        <a:t>Полухина Екатерина Валерьевна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noProof="0" dirty="0">
                          <a:solidFill>
                            <a:schemeClr val="dk1"/>
                          </a:solidFill>
                          <a:effectLst/>
                        </a:rPr>
                        <a:t>+7(915)232-39-62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 dirty="0">
                          <a:solidFill>
                            <a:schemeClr val="dk1"/>
                          </a:solidFill>
                          <a:effectLst/>
                        </a:rPr>
                        <a:t>Poluhina@smk.ru</a:t>
                      </a:r>
                      <a:endParaRPr lang="ru-RU" sz="16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4543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</a:rPr>
                        <a:t>22.03.01 Материаловедение и технологии материалов</a:t>
                      </a:r>
                      <a:endParaRPr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49159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effectLst/>
                        </a:rPr>
                        <a:t>24.03.05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effectLst/>
                        </a:rPr>
                        <a:t>Двигатели летательных аппаратов</a:t>
                      </a:r>
                      <a:endParaRPr lang="ru-RU" sz="16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</a:rPr>
                        <a:t>5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АО НПП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«Аэросила»</a:t>
                      </a:r>
                      <a:endParaRPr kumimoji="0" lang="ru-RU" sz="2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</a:rPr>
                        <a:t>Попова Ольга Александровна</a:t>
                      </a:r>
                    </a:p>
                    <a:p>
                      <a:pPr algn="ctr"/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</a:rPr>
                        <a:t>+7(496)642-74-80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</a:rPr>
                        <a:t>ok@aerosila.ru</a:t>
                      </a:r>
                      <a:endParaRPr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92181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</a:rPr>
                        <a:t>СМПП</a:t>
                      </a:r>
                      <a:endParaRPr lang="ru-RU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noProof="0" dirty="0">
                          <a:solidFill>
                            <a:schemeClr val="dk1"/>
                          </a:solidFill>
                          <a:effectLst/>
                        </a:rPr>
                        <a:t>Денежкина Ольга Евгеньевна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noProof="0" dirty="0">
                          <a:solidFill>
                            <a:schemeClr val="dk1"/>
                          </a:solidFill>
                          <a:effectLst/>
                        </a:rPr>
                        <a:t>+7(915)275-44-03 denezhkina_oe@smpp.rhc.ru</a:t>
                      </a:r>
                      <a:endParaRPr lang="ru-RU" sz="16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27969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</a:rPr>
                        <a:t>-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-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-</a:t>
                      </a:r>
                      <a:endParaRPr kumimoji="0" lang="ru-RU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830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85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644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Как поступить на целевое обучение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4B2402-7B72-438F-8316-1EA136A88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BA688CC9-5E8D-4676-8FAF-44790E296AD1}"/>
              </a:ext>
            </a:extLst>
          </p:cNvPr>
          <p:cNvGrpSpPr/>
          <p:nvPr/>
        </p:nvGrpSpPr>
        <p:grpSpPr>
          <a:xfrm>
            <a:off x="470767" y="809855"/>
            <a:ext cx="7952930" cy="1069273"/>
            <a:chOff x="470767" y="809855"/>
            <a:chExt cx="7952930" cy="1069273"/>
          </a:xfrm>
        </p:grpSpPr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3E09A3EA-00A9-435C-8872-8882621CD9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767" y="809855"/>
              <a:ext cx="815109" cy="815109"/>
            </a:xfrm>
            <a:prstGeom prst="ellipse">
              <a:avLst/>
            </a:prstGeom>
            <a:solidFill>
              <a:srgbClr val="0E86D2"/>
            </a:solidFill>
            <a:ln w="25400">
              <a:solidFill>
                <a:srgbClr val="231ADD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ru-RU" sz="6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0EDCB7D-EE42-4439-9457-05585FD1122B}"/>
                </a:ext>
              </a:extLst>
            </p:cNvPr>
            <p:cNvSpPr txBox="1"/>
            <p:nvPr/>
          </p:nvSpPr>
          <p:spPr>
            <a:xfrm>
              <a:off x="1497442" y="863465"/>
              <a:ext cx="692625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/>
                <a:t>Предприятия ОПК на сайте МАИ (филиала) остальные на портале РАБОТА В РОССИИ до 1 мая размещают </a:t>
              </a:r>
              <a:r>
                <a:rPr lang="ru-RU" sz="2000" b="1" dirty="0">
                  <a:solidFill>
                    <a:srgbClr val="FF0000"/>
                  </a:solidFill>
                </a:rPr>
                <a:t>предложения о целевом обучении</a:t>
              </a:r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041954E-DB85-4C03-A2A2-70C752384C75}"/>
              </a:ext>
            </a:extLst>
          </p:cNvPr>
          <p:cNvGrpSpPr/>
          <p:nvPr/>
        </p:nvGrpSpPr>
        <p:grpSpPr>
          <a:xfrm>
            <a:off x="470767" y="2063668"/>
            <a:ext cx="7822205" cy="1015663"/>
            <a:chOff x="470767" y="1640352"/>
            <a:chExt cx="7822205" cy="1015663"/>
          </a:xfrm>
        </p:grpSpPr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0FEB672B-B0CD-409F-B334-30B09EC09D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767" y="1740630"/>
              <a:ext cx="815109" cy="815109"/>
            </a:xfrm>
            <a:prstGeom prst="ellipse">
              <a:avLst/>
            </a:prstGeom>
            <a:solidFill>
              <a:srgbClr val="0E86D2"/>
            </a:solidFill>
            <a:ln w="25400">
              <a:solidFill>
                <a:srgbClr val="231ADD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ru-RU" sz="6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E22308C-E9F3-4398-B0BF-042DEBD6DBEB}"/>
                </a:ext>
              </a:extLst>
            </p:cNvPr>
            <p:cNvSpPr txBox="1"/>
            <p:nvPr/>
          </p:nvSpPr>
          <p:spPr>
            <a:xfrm>
              <a:off x="1497441" y="1640352"/>
              <a:ext cx="679553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/>
                <a:t>Абитуриент выбирает предприятие и связывается с ответственным,  уточняет условия целевого обучения и дальнейшего трудоустройства</a:t>
              </a:r>
            </a:p>
          </p:txBody>
        </p:sp>
      </p:grp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6633B987-F745-4090-9A5D-BDD6F299D37F}"/>
              </a:ext>
            </a:extLst>
          </p:cNvPr>
          <p:cNvGrpSpPr/>
          <p:nvPr/>
        </p:nvGrpSpPr>
        <p:grpSpPr>
          <a:xfrm>
            <a:off x="470767" y="4363800"/>
            <a:ext cx="7629523" cy="815109"/>
            <a:chOff x="470767" y="3487846"/>
            <a:chExt cx="7629523" cy="815109"/>
          </a:xfrm>
        </p:grpSpPr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id="{F699EEFE-69DB-4278-A3F4-49368CC259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767" y="3487846"/>
              <a:ext cx="815109" cy="815109"/>
            </a:xfrm>
            <a:prstGeom prst="ellipse">
              <a:avLst/>
            </a:prstGeom>
            <a:solidFill>
              <a:srgbClr val="0E86D2"/>
            </a:solidFill>
            <a:ln w="25400">
              <a:solidFill>
                <a:srgbClr val="231ADD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ru-RU" sz="6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AB308A5-9F9D-4A39-B870-05AD06111824}"/>
                </a:ext>
              </a:extLst>
            </p:cNvPr>
            <p:cNvSpPr txBox="1"/>
            <p:nvPr/>
          </p:nvSpPr>
          <p:spPr>
            <a:xfrm>
              <a:off x="1497442" y="3664567"/>
              <a:ext cx="66028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/>
                <a:t>Подает согласие о зачислении </a:t>
              </a:r>
              <a:r>
                <a:rPr lang="ru-RU" sz="2400" b="1" dirty="0"/>
                <a:t>до 1 августа</a:t>
              </a:r>
            </a:p>
          </p:txBody>
        </p:sp>
      </p:grp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0DCEA8EF-8990-42FB-AF9E-6847638DFCE3}"/>
              </a:ext>
            </a:extLst>
          </p:cNvPr>
          <p:cNvGrpSpPr/>
          <p:nvPr/>
        </p:nvGrpSpPr>
        <p:grpSpPr>
          <a:xfrm>
            <a:off x="470767" y="5463728"/>
            <a:ext cx="7952930" cy="823052"/>
            <a:chOff x="470767" y="3487846"/>
            <a:chExt cx="7952930" cy="823052"/>
          </a:xfrm>
        </p:grpSpPr>
        <p:sp>
          <p:nvSpPr>
            <p:cNvPr id="26" name="Овал 25">
              <a:extLst>
                <a:ext uri="{FF2B5EF4-FFF2-40B4-BE49-F238E27FC236}">
                  <a16:creationId xmlns:a16="http://schemas.microsoft.com/office/drawing/2014/main" id="{51B21148-BE3E-4C2D-9ADE-DC681A68CD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767" y="3487846"/>
              <a:ext cx="815109" cy="815109"/>
            </a:xfrm>
            <a:prstGeom prst="ellipse">
              <a:avLst/>
            </a:prstGeom>
            <a:solidFill>
              <a:srgbClr val="0E86D2"/>
            </a:solidFill>
            <a:ln w="25400">
              <a:solidFill>
                <a:srgbClr val="231ADD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ru-RU" sz="6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DC25391-A80E-4916-A667-DACA1F2DBD75}"/>
                </a:ext>
              </a:extLst>
            </p:cNvPr>
            <p:cNvSpPr txBox="1"/>
            <p:nvPr/>
          </p:nvSpPr>
          <p:spPr>
            <a:xfrm>
              <a:off x="1497442" y="3541457"/>
              <a:ext cx="692625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/>
                <a:t>После приказа о зачислении заключает целевой договор с предприятием и </a:t>
              </a:r>
              <a:r>
                <a:rPr lang="ru-RU" sz="2400" b="1" dirty="0"/>
                <a:t>до 1 сентября </a:t>
              </a:r>
              <a:r>
                <a:rPr lang="ru-RU" sz="2000" dirty="0"/>
                <a:t>представляет его в МАИ</a:t>
              </a: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76647C45-DF18-4F70-A62C-8AB1EFC7751F}"/>
              </a:ext>
            </a:extLst>
          </p:cNvPr>
          <p:cNvGrpSpPr/>
          <p:nvPr/>
        </p:nvGrpSpPr>
        <p:grpSpPr>
          <a:xfrm>
            <a:off x="470767" y="3263873"/>
            <a:ext cx="7822204" cy="815109"/>
            <a:chOff x="470767" y="1740630"/>
            <a:chExt cx="7822204" cy="815109"/>
          </a:xfrm>
        </p:grpSpPr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id="{BCED0A8C-CC74-4916-AA94-056FC865E9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767" y="1740630"/>
              <a:ext cx="815109" cy="815109"/>
            </a:xfrm>
            <a:prstGeom prst="ellipse">
              <a:avLst/>
            </a:prstGeom>
            <a:solidFill>
              <a:srgbClr val="0E86D2"/>
            </a:solidFill>
            <a:ln w="25400">
              <a:solidFill>
                <a:srgbClr val="231ADD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ru-RU" sz="6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4B21741-4170-4288-B653-811A78AC61F1}"/>
                </a:ext>
              </a:extLst>
            </p:cNvPr>
            <p:cNvSpPr txBox="1"/>
            <p:nvPr/>
          </p:nvSpPr>
          <p:spPr>
            <a:xfrm>
              <a:off x="1497440" y="1763463"/>
              <a:ext cx="679553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/>
                <a:t>Абитуриент </a:t>
              </a:r>
              <a:r>
                <a:rPr lang="ru-RU" sz="2000" b="1" dirty="0">
                  <a:solidFill>
                    <a:srgbClr val="FF0000"/>
                  </a:solidFill>
                </a:rPr>
                <a:t>подает заявление в МАИ и заявку на заключение договора</a:t>
              </a:r>
              <a:r>
                <a:rPr lang="ru-RU" sz="2000" dirty="0"/>
                <a:t> о целевом обучении </a:t>
              </a:r>
              <a:r>
                <a:rPr lang="ru-RU" sz="2400" b="1" u="sng" dirty="0"/>
                <a:t>до 25 июля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7452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652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Контрольные цифры приема 2025</a:t>
            </a:r>
            <a:endParaRPr lang="en-US" sz="2800" b="1" dirty="0">
              <a:solidFill>
                <a:srgbClr val="0070C0"/>
              </a:solidFill>
            </a:endParaRP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(очно-заочная форма)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347423"/>
              </p:ext>
            </p:extLst>
          </p:nvPr>
        </p:nvGraphicFramePr>
        <p:xfrm>
          <a:off x="233999" y="1088587"/>
          <a:ext cx="8676000" cy="3999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5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№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Направление подготовки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платных</a:t>
                      </a: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 мест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Вступительные испытания и их приоритетность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Двигатели летательных аппаратов</a:t>
                      </a:r>
                      <a:endParaRPr lang="ru-RU" sz="2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25</a:t>
                      </a:r>
                      <a:endParaRPr lang="ru-RU" sz="3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rowSpan="2">
                  <a:txBody>
                    <a:bodyPr/>
                    <a:lstStyle/>
                    <a:p>
                      <a:pPr marL="90488" marR="304800" lvl="0" indent="180975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85950" algn="l"/>
                        </a:tabLs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marL="90488" marR="304800" lvl="0" indent="180975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85950" algn="l"/>
                        </a:tabLs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Физика или информатика</a:t>
                      </a:r>
                    </a:p>
                    <a:p>
                      <a:pPr marL="90488" marR="304800" lvl="0" indent="180975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1885950" algn="l"/>
                        </a:tabLst>
                        <a:defRPr/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Информатика и вычислительная техника</a:t>
                      </a:r>
                      <a:endParaRPr lang="ru-RU" sz="2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47625" marR="95250" marT="38100" marB="38100" anchor="ctr"/>
                </a:tc>
                <a:tc vMerge="1">
                  <a:txBody>
                    <a:bodyPr/>
                    <a:lstStyle/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Менеджмент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marL="90488" marR="304800" lvl="0" indent="180975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85950" algn="l"/>
                        </a:tabLs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marL="90488" marR="304800" lvl="0" indent="180975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85950" algn="l"/>
                        </a:tabLs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Обществознание или информатика</a:t>
                      </a:r>
                    </a:p>
                    <a:p>
                      <a:pPr marL="90488" marR="304800" lvl="0" indent="180975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1885950" algn="l"/>
                        </a:tabLst>
                        <a:defRPr/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632C576-6554-477D-BE81-0D256EF04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8D7D89-A3A1-4CE7-8D91-2F57149930DC}"/>
              </a:ext>
            </a:extLst>
          </p:cNvPr>
          <p:cNvSpPr txBox="1"/>
          <p:nvPr/>
        </p:nvSpPr>
        <p:spPr>
          <a:xfrm>
            <a:off x="682139" y="5673374"/>
            <a:ext cx="77797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Рекомендуем пользоваться возможностью компенсации затрат на обучение путем заключения договоров о подготовке специалистов с заинтересованными предприятиями.</a:t>
            </a:r>
          </a:p>
        </p:txBody>
      </p:sp>
    </p:spTree>
    <p:extLst>
      <p:ext uri="{BB962C8B-B14F-4D97-AF65-F5344CB8AC3E}">
        <p14:creationId xmlns:p14="http://schemas.microsoft.com/office/powerpoint/2010/main" val="683733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07" y="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Предварительная стоимость платных образовательных услуг в 2025/2026 учебном году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632C576-6554-477D-BE81-0D256EF04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DC77F821-370D-49E1-85DE-7B60F95835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668709"/>
              </p:ext>
            </p:extLst>
          </p:nvPr>
        </p:nvGraphicFramePr>
        <p:xfrm>
          <a:off x="325925" y="954107"/>
          <a:ext cx="8528364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0783">
                  <a:extLst>
                    <a:ext uri="{9D8B030D-6E8A-4147-A177-3AD203B41FA5}">
                      <a16:colId xmlns:a16="http://schemas.microsoft.com/office/drawing/2014/main" val="2230804258"/>
                    </a:ext>
                  </a:extLst>
                </a:gridCol>
                <a:gridCol w="1214793">
                  <a:extLst>
                    <a:ext uri="{9D8B030D-6E8A-4147-A177-3AD203B41FA5}">
                      <a16:colId xmlns:a16="http://schemas.microsoft.com/office/drawing/2014/main" val="4127520524"/>
                    </a:ext>
                  </a:extLst>
                </a:gridCol>
                <a:gridCol w="2842788">
                  <a:extLst>
                    <a:ext uri="{9D8B030D-6E8A-4147-A177-3AD203B41FA5}">
                      <a16:colId xmlns:a16="http://schemas.microsoft.com/office/drawing/2014/main" val="24267021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Наименование направления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Форма обучения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Стоимость,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8597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Информатика и вычислительная техника</a:t>
                      </a:r>
                      <a:endParaRPr lang="ru-RU" sz="18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очная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240 110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3400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Автоматизация технологических процессов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очная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240 110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2934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Материаловедение и технологии материалов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очная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240 110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2539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Двигатели летательных аппаратов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очная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278 530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0745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Менеджмент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очная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214 630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476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Информатика и вычислительная техника</a:t>
                      </a:r>
                      <a:endParaRPr lang="ru-RU" sz="18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очно-заочная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77 000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9806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Двигатели летательных аппаратов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очно-заочная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77 180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3198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Менеджмент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очно-заочная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71 320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4651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838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8009" y="0"/>
            <a:ext cx="852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Минимальные баллы ЕГЭ для участия в конкурсе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33512" y="3662066"/>
            <a:ext cx="70769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Проходной балл 2024 год (бюджет)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215037"/>
              </p:ext>
            </p:extLst>
          </p:nvPr>
        </p:nvGraphicFramePr>
        <p:xfrm>
          <a:off x="211756" y="4256593"/>
          <a:ext cx="8624235" cy="24190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76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7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34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Направление подготовки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Проходной балл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932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09.03.01 "Информатика и вычислительная техника"</a:t>
                      </a:r>
                    </a:p>
                  </a:txBody>
                  <a:tcPr marL="47625" marR="95250" marT="38100" marB="381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47625" marR="95250" marT="38100" marB="381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6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22.03.01 "Материаловедение и технологии материалов"</a:t>
                      </a:r>
                    </a:p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151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932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24.03.05 "Двигатели летательных аппаратов"</a:t>
                      </a:r>
                    </a:p>
                  </a:txBody>
                  <a:tcPr marL="47625" marR="95250" marT="38100" marB="381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138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B4FFA536-FE82-4AE0-9600-964838022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883223"/>
              </p:ext>
            </p:extLst>
          </p:nvPr>
        </p:nvGraphicFramePr>
        <p:xfrm>
          <a:off x="1901229" y="510550"/>
          <a:ext cx="522384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8652">
                  <a:extLst>
                    <a:ext uri="{9D8B030D-6E8A-4147-A177-3AD203B41FA5}">
                      <a16:colId xmlns:a16="http://schemas.microsoft.com/office/drawing/2014/main" val="2382370399"/>
                    </a:ext>
                  </a:extLst>
                </a:gridCol>
                <a:gridCol w="1487598">
                  <a:extLst>
                    <a:ext uri="{9D8B030D-6E8A-4147-A177-3AD203B41FA5}">
                      <a16:colId xmlns:a16="http://schemas.microsoft.com/office/drawing/2014/main" val="161513914"/>
                    </a:ext>
                  </a:extLst>
                </a:gridCol>
                <a:gridCol w="1487598">
                  <a:extLst>
                    <a:ext uri="{9D8B030D-6E8A-4147-A177-3AD203B41FA5}">
                      <a16:colId xmlns:a16="http://schemas.microsoft.com/office/drawing/2014/main" val="1792204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/>
                        <a:t>Предмет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Филиалы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МАИ (бюджет)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7032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5138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997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9060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1152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3725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7BD20D42-113F-48E3-9DD7-280F78D88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1787" y="6492875"/>
            <a:ext cx="2057400" cy="365125"/>
          </a:xfrm>
        </p:spPr>
        <p:txBody>
          <a:bodyPr/>
          <a:lstStyle/>
          <a:p>
            <a:fld id="{5926E5FF-37D8-41FF-AC46-34617BD0FD7D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009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86635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Лица имеющие право на внутренние</a:t>
            </a:r>
            <a:endParaRPr lang="en-US" sz="2800" b="1" dirty="0">
              <a:solidFill>
                <a:srgbClr val="0070C0"/>
              </a:solidFill>
            </a:endParaRP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вступительные испытания (ВИ)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31895"/>
              </p:ext>
            </p:extLst>
          </p:nvPr>
        </p:nvGraphicFramePr>
        <p:xfrm>
          <a:off x="402792" y="1231793"/>
          <a:ext cx="8338411" cy="3596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38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2521">
                <a:tc>
                  <a:txBody>
                    <a:bodyPr/>
                    <a:lstStyle/>
                    <a:p>
                      <a:pPr algn="l"/>
                      <a:r>
                        <a:rPr lang="ru-RU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•   Инвалиды (в том числе дети-инвалиды);</a:t>
                      </a:r>
                      <a:endParaRPr lang="ru-RU" sz="2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•   Выпускники СПО</a:t>
                      </a:r>
                      <a:endParaRPr lang="ru-RU" sz="2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7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•   Дети военнослужащих и сотрудников,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участников СВО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Важно: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69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chemeClr val="bg1"/>
                          </a:solidFill>
                        </a:rPr>
                        <a:t>Вне зависимости от того, участвовал ли поступающий в сдаче ЕГЭ</a:t>
                      </a:r>
                      <a:r>
                        <a:rPr lang="en-US" sz="2400" b="1" kern="120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ru-RU" sz="2400" b="1" kern="1200" dirty="0">
                          <a:solidFill>
                            <a:schemeClr val="bg1"/>
                          </a:solidFill>
                        </a:rPr>
                        <a:t>если участвовал, то выбирается наилучший результат)</a:t>
                      </a:r>
                      <a:endParaRPr lang="ru-RU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BFDDC70-7D9C-4A36-8A3B-96BE0BCD7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836847"/>
              </p:ext>
            </p:extLst>
          </p:nvPr>
        </p:nvGraphicFramePr>
        <p:xfrm>
          <a:off x="467261" y="4953636"/>
          <a:ext cx="8209477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9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8610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Для участия в ВИ прием документов до </a:t>
                      </a:r>
                      <a:r>
                        <a:rPr lang="ru-RU" sz="2800" u="sng" dirty="0">
                          <a:solidFill>
                            <a:schemeClr val="bg1"/>
                          </a:solidFill>
                        </a:rPr>
                        <a:t>15 ИЮЛЯ</a:t>
                      </a:r>
                    </a:p>
                    <a:p>
                      <a:pPr algn="ctr"/>
                      <a:r>
                        <a:rPr lang="ru-RU" sz="2800" u="sng" dirty="0">
                          <a:solidFill>
                            <a:schemeClr val="bg1"/>
                          </a:solidFill>
                        </a:rPr>
                        <a:t>на бюджетные места! </a:t>
                      </a:r>
                    </a:p>
                    <a:p>
                      <a:pPr algn="ctr"/>
                      <a:r>
                        <a:rPr lang="ru-RU" sz="2800" u="none" dirty="0">
                          <a:solidFill>
                            <a:schemeClr val="bg1"/>
                          </a:solidFill>
                        </a:rPr>
                        <a:t>На платное обучение до </a:t>
                      </a:r>
                      <a:r>
                        <a:rPr lang="ru-RU" sz="2800" u="sng" dirty="0">
                          <a:solidFill>
                            <a:schemeClr val="bg1"/>
                          </a:solidFill>
                        </a:rPr>
                        <a:t>15 АВГУСТА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u="sng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4B2402-7B72-438F-8316-1EA136A88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2695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2004</TotalTime>
  <Words>1492</Words>
  <Application>Microsoft Office PowerPoint</Application>
  <PresentationFormat>Экран (4:3)</PresentationFormat>
  <Paragraphs>543</Paragraphs>
  <Slides>18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SSP</cp:lastModifiedBy>
  <cp:revision>458</cp:revision>
  <cp:lastPrinted>2025-04-16T10:56:06Z</cp:lastPrinted>
  <dcterms:created xsi:type="dcterms:W3CDTF">2020-11-25T23:00:10Z</dcterms:created>
  <dcterms:modified xsi:type="dcterms:W3CDTF">2025-04-22T12:29:18Z</dcterms:modified>
</cp:coreProperties>
</file>